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9"/>
  </p:notesMasterIdLst>
  <p:handoutMasterIdLst>
    <p:handoutMasterId r:id="rId30"/>
  </p:handoutMasterIdLst>
  <p:sldIdLst>
    <p:sldId id="281" r:id="rId2"/>
    <p:sldId id="268" r:id="rId3"/>
    <p:sldId id="269" r:id="rId4"/>
    <p:sldId id="302" r:id="rId5"/>
    <p:sldId id="299" r:id="rId6"/>
    <p:sldId id="300" r:id="rId7"/>
    <p:sldId id="287" r:id="rId8"/>
    <p:sldId id="301" r:id="rId9"/>
    <p:sldId id="305" r:id="rId10"/>
    <p:sldId id="307" r:id="rId11"/>
    <p:sldId id="309" r:id="rId12"/>
    <p:sldId id="298" r:id="rId13"/>
    <p:sldId id="308" r:id="rId14"/>
    <p:sldId id="303" r:id="rId15"/>
    <p:sldId id="271" r:id="rId16"/>
    <p:sldId id="273" r:id="rId17"/>
    <p:sldId id="279" r:id="rId18"/>
    <p:sldId id="259" r:id="rId19"/>
    <p:sldId id="260" r:id="rId20"/>
    <p:sldId id="267" r:id="rId21"/>
    <p:sldId id="277" r:id="rId22"/>
    <p:sldId id="263" r:id="rId23"/>
    <p:sldId id="310" r:id="rId24"/>
    <p:sldId id="311" r:id="rId25"/>
    <p:sldId id="312" r:id="rId26"/>
    <p:sldId id="304" r:id="rId27"/>
    <p:sldId id="297" r:id="rId28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5"/>
    <p:restoredTop sz="94695"/>
  </p:normalViewPr>
  <p:slideViewPr>
    <p:cSldViewPr>
      <p:cViewPr varScale="1">
        <p:scale>
          <a:sx n="121" d="100"/>
          <a:sy n="121" d="100"/>
        </p:scale>
        <p:origin x="168" y="2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FFDE0-29D9-427E-916A-7431A2A8811B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D3F9F-C9C6-4450-BBF3-7F94BDC0A0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37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D2739-BA84-44FD-87E5-2504335EF673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97C89-32B3-47A6-8675-BB14A3AF0D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05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F83-E19B-4573-BC8C-446207F7722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34DA-632E-4023-8B94-FCC43302744C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F83-E19B-4573-BC8C-446207F7722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34DA-632E-4023-8B94-FCC43302744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F83-E19B-4573-BC8C-446207F7722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34DA-632E-4023-8B94-FCC43302744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F83-E19B-4573-BC8C-446207F7722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34DA-632E-4023-8B94-FCC43302744C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F83-E19B-4573-BC8C-446207F7722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34DA-632E-4023-8B94-FCC43302744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F83-E19B-4573-BC8C-446207F7722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34DA-632E-4023-8B94-FCC43302744C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F83-E19B-4573-BC8C-446207F7722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34DA-632E-4023-8B94-FCC43302744C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F83-E19B-4573-BC8C-446207F7722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34DA-632E-4023-8B94-FCC43302744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F83-E19B-4573-BC8C-446207F7722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34DA-632E-4023-8B94-FCC43302744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F83-E19B-4573-BC8C-446207F7722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34DA-632E-4023-8B94-FCC43302744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EF83-E19B-4573-BC8C-446207F7722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234DA-632E-4023-8B94-FCC43302744C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74BEF83-E19B-4573-BC8C-446207F7722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E234DA-632E-4023-8B94-FCC43302744C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franziska.kupfer@schule.hessen.d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welcome-quote-sign-poster-998360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schulsozialarbeit-limesschule@vhs-rtk.de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46273" y="764704"/>
            <a:ext cx="6194549" cy="882119"/>
          </a:xfrm>
        </p:spPr>
        <p:txBody>
          <a:bodyPr>
            <a:noAutofit/>
          </a:bodyPr>
          <a:lstStyle/>
          <a:p>
            <a:r>
              <a:rPr lang="de-DE" sz="4400" b="1" dirty="0"/>
              <a:t>Info-Nachmittag</a:t>
            </a:r>
            <a:r>
              <a:rPr lang="de-DE" sz="3200" b="1" dirty="0"/>
              <a:t> </a:t>
            </a:r>
          </a:p>
          <a:p>
            <a:endParaRPr lang="de-DE" sz="1600" b="1" dirty="0"/>
          </a:p>
          <a:p>
            <a:r>
              <a:rPr lang="de-DE" sz="3200" b="1" dirty="0"/>
              <a:t>5. Klasse 2024</a:t>
            </a:r>
          </a:p>
        </p:txBody>
      </p:sp>
      <p:pic>
        <p:nvPicPr>
          <p:cNvPr id="1026" name="Picture 2" descr="C:\Users\Dietrich\AppData\Local\Microsoft\Windows\Temporary Internet Files\Content.IE5\5UJSN63A\handshake-158683_64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538910" cy="37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936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26977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Vorstellung des Fördervereins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4F58507-1336-3B33-FA88-09A886045B10}"/>
              </a:ext>
            </a:extLst>
          </p:cNvPr>
          <p:cNvSpPr txBox="1"/>
          <p:nvPr/>
        </p:nvSpPr>
        <p:spPr>
          <a:xfrm>
            <a:off x="1331640" y="2492896"/>
            <a:ext cx="7128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Helfen Sie mit, unsere Schule noch lebendiger und vielseitiger zu gestalten!</a:t>
            </a:r>
          </a:p>
          <a:p>
            <a:endParaRPr lang="de-DE" sz="2000" b="1" dirty="0"/>
          </a:p>
          <a:p>
            <a:r>
              <a:rPr lang="de-DE" sz="2000" b="1" dirty="0"/>
              <a:t>Werden Sie </a:t>
            </a:r>
            <a:r>
              <a:rPr lang="de-DE" sz="2000" b="1" dirty="0">
                <a:solidFill>
                  <a:srgbClr val="00B050"/>
                </a:solidFill>
              </a:rPr>
              <a:t>MITGLIED</a:t>
            </a:r>
            <a:r>
              <a:rPr lang="de-DE" sz="2000" b="1" dirty="0"/>
              <a:t> im Förderverein, schenken Sie uns Ihre </a:t>
            </a:r>
            <a:r>
              <a:rPr lang="de-DE" sz="2000" b="1" dirty="0">
                <a:solidFill>
                  <a:srgbClr val="00B050"/>
                </a:solidFill>
              </a:rPr>
              <a:t>ZEIT</a:t>
            </a:r>
            <a:r>
              <a:rPr lang="de-DE" sz="2000" b="1" dirty="0"/>
              <a:t> oder unterstützen Sie uns mit einer </a:t>
            </a:r>
            <a:r>
              <a:rPr lang="de-DE" sz="2000" b="1" dirty="0">
                <a:solidFill>
                  <a:srgbClr val="00B050"/>
                </a:solidFill>
              </a:rPr>
              <a:t>SPENDE</a:t>
            </a:r>
            <a:r>
              <a:rPr lang="de-DE" sz="2000" b="1" dirty="0"/>
              <a:t>.</a:t>
            </a:r>
          </a:p>
          <a:p>
            <a:endParaRPr lang="de-DE" sz="2000" b="1" dirty="0"/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dirty="0"/>
              <a:t>Kontakt: </a:t>
            </a:r>
            <a:r>
              <a:rPr lang="de-DE" dirty="0" err="1"/>
              <a:t>foerderverein@limesschule-idstein.de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5466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15744" y="378007"/>
            <a:ext cx="707268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Eltern machen Schule!</a:t>
            </a:r>
          </a:p>
        </p:txBody>
      </p:sp>
      <p:sp>
        <p:nvSpPr>
          <p:cNvPr id="3" name="Richtungspfeil 2">
            <a:extLst>
              <a:ext uri="{FF2B5EF4-FFF2-40B4-BE49-F238E27FC236}">
                <a16:creationId xmlns:a16="http://schemas.microsoft.com/office/drawing/2014/main" id="{45CA41D7-ED10-DE39-4BAF-47169231D2DB}"/>
              </a:ext>
            </a:extLst>
          </p:cNvPr>
          <p:cNvSpPr/>
          <p:nvPr/>
        </p:nvSpPr>
        <p:spPr>
          <a:xfrm>
            <a:off x="611560" y="2500842"/>
            <a:ext cx="1734755" cy="928158"/>
          </a:xfrm>
          <a:prstGeom prst="homePlate">
            <a:avLst/>
          </a:prstGeom>
          <a:solidFill>
            <a:srgbClr val="39A7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latin typeface="+mj-lt"/>
                <a:cs typeface="Nirmala UI" panose="020B0604020202020204" pitchFamily="34" charset="0"/>
              </a:rPr>
              <a:t>Eltern-</a:t>
            </a:r>
            <a:br>
              <a:rPr lang="de-DE" sz="1600">
                <a:latin typeface="+mj-lt"/>
                <a:cs typeface="Nirmala UI" panose="020B0604020202020204" pitchFamily="34" charset="0"/>
              </a:rPr>
            </a:br>
            <a:r>
              <a:rPr lang="de-DE" sz="1600" err="1">
                <a:latin typeface="+mj-lt"/>
                <a:cs typeface="Nirmala UI" panose="020B0604020202020204" pitchFamily="34" charset="0"/>
              </a:rPr>
              <a:t>beirat</a:t>
            </a:r>
            <a:endParaRPr lang="de-DE" sz="1600">
              <a:latin typeface="+mj-lt"/>
              <a:cs typeface="Nirmala UI" panose="020B0604020202020204" pitchFamily="34" charset="0"/>
            </a:endParaRPr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5A039F9A-48EF-05E3-7387-0CF9A278512C}"/>
              </a:ext>
            </a:extLst>
          </p:cNvPr>
          <p:cNvSpPr/>
          <p:nvPr/>
        </p:nvSpPr>
        <p:spPr>
          <a:xfrm>
            <a:off x="611560" y="3747144"/>
            <a:ext cx="1734755" cy="928158"/>
          </a:xfrm>
          <a:prstGeom prst="homePlate">
            <a:avLst/>
          </a:prstGeom>
          <a:solidFill>
            <a:srgbClr val="F9B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latin typeface="+mj-lt"/>
                <a:cs typeface="Nirmala UI" panose="020B0604020202020204" pitchFamily="34" charset="0"/>
              </a:rPr>
              <a:t>Schul-elternbeirat</a:t>
            </a: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F3749CDB-9790-B0CE-872B-CA4AC51033F5}"/>
              </a:ext>
            </a:extLst>
          </p:cNvPr>
          <p:cNvSpPr/>
          <p:nvPr/>
        </p:nvSpPr>
        <p:spPr>
          <a:xfrm>
            <a:off x="611559" y="4992202"/>
            <a:ext cx="1734755" cy="928158"/>
          </a:xfrm>
          <a:prstGeom prst="homePlate">
            <a:avLst/>
          </a:prstGeom>
          <a:solidFill>
            <a:srgbClr val="E751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latin typeface="+mj-lt"/>
                <a:cs typeface="Nirmala UI" panose="020B0604020202020204" pitchFamily="34" charset="0"/>
              </a:rPr>
              <a:t>Schul-</a:t>
            </a:r>
            <a:br>
              <a:rPr lang="de-DE" sz="1600">
                <a:latin typeface="+mj-lt"/>
                <a:cs typeface="Nirmala UI" panose="020B0604020202020204" pitchFamily="34" charset="0"/>
              </a:rPr>
            </a:br>
            <a:r>
              <a:rPr lang="de-DE" sz="1600" err="1">
                <a:latin typeface="+mj-lt"/>
                <a:cs typeface="Nirmala UI" panose="020B0604020202020204" pitchFamily="34" charset="0"/>
              </a:rPr>
              <a:t>konferenz</a:t>
            </a:r>
            <a:endParaRPr lang="de-DE" sz="1600">
              <a:latin typeface="+mj-lt"/>
              <a:cs typeface="Nirmala UI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499BA78-872C-D574-6790-251F8FE69668}"/>
              </a:ext>
            </a:extLst>
          </p:cNvPr>
          <p:cNvSpPr/>
          <p:nvPr/>
        </p:nvSpPr>
        <p:spPr>
          <a:xfrm>
            <a:off x="2626276" y="2517395"/>
            <a:ext cx="6194196" cy="908015"/>
          </a:xfrm>
          <a:prstGeom prst="rect">
            <a:avLst/>
          </a:prstGeom>
          <a:noFill/>
          <a:ln w="25400">
            <a:solidFill>
              <a:srgbClr val="39A7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+mj-lt"/>
                <a:cs typeface="Nirmala UI" panose="020B0604020202020204" pitchFamily="34" charset="0"/>
              </a:rPr>
              <a:t>Die Vertretung der Eltern, deren Kinder in einer Klasse unterrichtet werden. Elternbeirat und Stellvertretung  werden von den Eltern alle 2 Jahre gewählt.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30D2754-6F26-9119-6576-CFB9F744AC3D}"/>
              </a:ext>
            </a:extLst>
          </p:cNvPr>
          <p:cNvSpPr/>
          <p:nvPr/>
        </p:nvSpPr>
        <p:spPr>
          <a:xfrm>
            <a:off x="2626276" y="3755420"/>
            <a:ext cx="6194196" cy="908015"/>
          </a:xfrm>
          <a:prstGeom prst="rect">
            <a:avLst/>
          </a:prstGeom>
          <a:noFill/>
          <a:ln w="25400">
            <a:solidFill>
              <a:srgbClr val="F9B2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+mj-lt"/>
                <a:cs typeface="Nirmala UI" panose="020B0604020202020204" pitchFamily="34" charset="0"/>
              </a:rPr>
              <a:t>Der SEB ist die Interessenvertretung der Eltern innerhalb der Schule. Setzt sich aus den Elternbeiräten jeder Klasse zusammen. Vertreten durch den  SEB-Vorstand. </a:t>
            </a:r>
            <a:endParaRPr lang="de-DE" sz="1600" dirty="0">
              <a:latin typeface="+mj-lt"/>
              <a:cs typeface="Nirmala UI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F658D7F-6D8A-9461-AD2A-A27C8CE7248F}"/>
              </a:ext>
            </a:extLst>
          </p:cNvPr>
          <p:cNvSpPr/>
          <p:nvPr/>
        </p:nvSpPr>
        <p:spPr>
          <a:xfrm>
            <a:off x="2626275" y="5000478"/>
            <a:ext cx="6194196" cy="908015"/>
          </a:xfrm>
          <a:prstGeom prst="rect">
            <a:avLst/>
          </a:prstGeom>
          <a:noFill/>
          <a:ln w="25400">
            <a:solidFill>
              <a:srgbClr val="E751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tx1"/>
                </a:solidFill>
                <a:latin typeface="+mj-lt"/>
                <a:cs typeface="Nirmala UI" panose="020B0604020202020204" pitchFamily="34" charset="0"/>
              </a:rPr>
              <a:t>Das höchste Gremium in der Schulgemeinde. Hier arbeiten Lehrer/innen, Eltern und Schüler/innen zusammen, beraten und entscheiden. Findet mind. 2x pro Jahr statt.</a:t>
            </a:r>
            <a:endParaRPr lang="de-DE" sz="1600">
              <a:latin typeface="+mj-lt"/>
              <a:cs typeface="Nirmala UI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EAE7722-AA2E-8A97-80C8-7751788FAE41}"/>
              </a:ext>
            </a:extLst>
          </p:cNvPr>
          <p:cNvSpPr txBox="1"/>
          <p:nvPr/>
        </p:nvSpPr>
        <p:spPr>
          <a:xfrm>
            <a:off x="143508" y="1619091"/>
            <a:ext cx="8856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2000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Nirmala UI" panose="020B0604020202020204" pitchFamily="34" charset="0"/>
              </a:rPr>
              <a:t>So können Eltern sich in der und für die Limesschule engagieren:</a:t>
            </a:r>
            <a:endParaRPr lang="de-DE" sz="2000" kern="100" dirty="0">
              <a:effectLst/>
              <a:latin typeface="+mj-lt"/>
              <a:ea typeface="Calibri" panose="020F0502020204030204" pitchFamily="34" charset="0"/>
              <a:cs typeface="Nirmala U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87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37853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Vorstellung des Schulelternbeirates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241D3AF-9CF2-D2C7-DBC1-1AB5AA992E3F}"/>
              </a:ext>
            </a:extLst>
          </p:cNvPr>
          <p:cNvSpPr/>
          <p:nvPr/>
        </p:nvSpPr>
        <p:spPr>
          <a:xfrm>
            <a:off x="1256340" y="3177102"/>
            <a:ext cx="1219200" cy="121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Arial Rounded MT Bold" panose="020F0704030504030204" pitchFamily="34" charset="77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758E187-F9F9-200C-B922-E63FFFDD7252}"/>
              </a:ext>
            </a:extLst>
          </p:cNvPr>
          <p:cNvSpPr txBox="1"/>
          <p:nvPr/>
        </p:nvSpPr>
        <p:spPr>
          <a:xfrm>
            <a:off x="2712226" y="2869513"/>
            <a:ext cx="4806243" cy="197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de-DE" b="1" kern="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Michael Hoffmann </a:t>
            </a:r>
            <a:r>
              <a:rPr lang="de-DE" sz="1400" b="1" kern="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(Vorsitzender, 5aG &amp; 10bG)</a:t>
            </a:r>
            <a:endParaRPr lang="de-DE" sz="1600" b="1" kern="1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de-DE" b="1" kern="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Anna Abt </a:t>
            </a:r>
            <a:r>
              <a:rPr lang="de-DE" sz="1400" b="1" kern="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(Stellv. Vorsitzende, 7aG)</a:t>
            </a:r>
            <a:endParaRPr lang="de-DE" sz="1400" b="1" kern="100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de-DE" b="1" kern="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Ariane Niedlich 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(10cG und 5bR)</a:t>
            </a:r>
            <a:endParaRPr lang="de-DE" sz="1400" b="1" kern="0" dirty="0">
              <a:solidFill>
                <a:schemeClr val="accent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  <a:defRPr/>
            </a:pPr>
            <a:r>
              <a:rPr lang="de-DE" sz="2000" b="1" kern="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Gabr</a:t>
            </a:r>
            <a:r>
              <a:rPr lang="de-DE" b="1" kern="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iela Baron-Riveros </a:t>
            </a:r>
            <a:r>
              <a:rPr lang="de-DE" sz="1400" b="1" kern="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(7cG)</a:t>
            </a:r>
            <a:endParaRPr lang="de-DE" sz="1400" b="1" kern="100" dirty="0">
              <a:solidFill>
                <a:schemeClr val="accent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  <a:defRPr/>
            </a:pPr>
            <a:r>
              <a:rPr lang="de-DE" b="1" kern="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Christiane Schlüter </a:t>
            </a:r>
            <a:r>
              <a:rPr lang="de-DE" sz="1400" b="1" kern="0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(7aH)</a:t>
            </a: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de-DE" b="1" kern="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Tanja </a:t>
            </a:r>
            <a:r>
              <a:rPr lang="de-DE" b="1" kern="0" dirty="0" err="1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Wingenbach</a:t>
            </a:r>
            <a:r>
              <a:rPr lang="de-DE" b="1" kern="0" dirty="0">
                <a:solidFill>
                  <a:schemeClr val="accent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(5aG und 6cR)</a:t>
            </a:r>
            <a:endParaRPr kumimoji="0" lang="de-DE" sz="1600" b="1" i="0" u="none" strike="noStrike" kern="1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4439EC0-1164-6A48-8142-02CB21A536FD}"/>
              </a:ext>
            </a:extLst>
          </p:cNvPr>
          <p:cNvGrpSpPr/>
          <p:nvPr/>
        </p:nvGrpSpPr>
        <p:grpSpPr>
          <a:xfrm>
            <a:off x="1480188" y="3397658"/>
            <a:ext cx="778088" cy="778088"/>
            <a:chOff x="690594" y="2625512"/>
            <a:chExt cx="468000" cy="46800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56DC27B5-BC6B-F25C-1D0A-ED5144ED9B60}"/>
                </a:ext>
              </a:extLst>
            </p:cNvPr>
            <p:cNvSpPr/>
            <p:nvPr/>
          </p:nvSpPr>
          <p:spPr>
            <a:xfrm>
              <a:off x="690594" y="2625512"/>
              <a:ext cx="468000" cy="468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01" h="1301">
                  <a:moveTo>
                    <a:pt x="1091" y="1004"/>
                  </a:moveTo>
                  <a:cubicBezTo>
                    <a:pt x="1088" y="999"/>
                    <a:pt x="1084" y="995"/>
                    <a:pt x="1080" y="992"/>
                  </a:cubicBezTo>
                  <a:cubicBezTo>
                    <a:pt x="1030" y="946"/>
                    <a:pt x="964" y="909"/>
                    <a:pt x="890" y="884"/>
                  </a:cubicBezTo>
                  <a:cubicBezTo>
                    <a:pt x="814" y="858"/>
                    <a:pt x="731" y="844"/>
                    <a:pt x="645" y="844"/>
                  </a:cubicBezTo>
                  <a:cubicBezTo>
                    <a:pt x="477" y="844"/>
                    <a:pt x="321" y="896"/>
                    <a:pt x="218" y="985"/>
                  </a:cubicBezTo>
                  <a:cubicBezTo>
                    <a:pt x="213" y="989"/>
                    <a:pt x="209" y="993"/>
                    <a:pt x="206" y="998"/>
                  </a:cubicBezTo>
                  <a:cubicBezTo>
                    <a:pt x="128" y="899"/>
                    <a:pt x="86" y="778"/>
                    <a:pt x="86" y="650"/>
                  </a:cubicBezTo>
                  <a:cubicBezTo>
                    <a:pt x="86" y="500"/>
                    <a:pt x="145" y="358"/>
                    <a:pt x="252" y="251"/>
                  </a:cubicBezTo>
                  <a:cubicBezTo>
                    <a:pt x="358" y="145"/>
                    <a:pt x="500" y="86"/>
                    <a:pt x="651" y="86"/>
                  </a:cubicBezTo>
                  <a:cubicBezTo>
                    <a:pt x="802" y="86"/>
                    <a:pt x="943" y="145"/>
                    <a:pt x="1050" y="251"/>
                  </a:cubicBezTo>
                  <a:cubicBezTo>
                    <a:pt x="1157" y="358"/>
                    <a:pt x="1215" y="500"/>
                    <a:pt x="1215" y="650"/>
                  </a:cubicBezTo>
                  <a:cubicBezTo>
                    <a:pt x="1215" y="781"/>
                    <a:pt x="1172" y="904"/>
                    <a:pt x="1091" y="1004"/>
                  </a:cubicBezTo>
                  <a:close/>
                  <a:moveTo>
                    <a:pt x="274" y="1056"/>
                  </a:moveTo>
                  <a:cubicBezTo>
                    <a:pt x="273" y="1055"/>
                    <a:pt x="273" y="1054"/>
                    <a:pt x="273" y="1053"/>
                  </a:cubicBezTo>
                  <a:cubicBezTo>
                    <a:pt x="273" y="1051"/>
                    <a:pt x="274" y="1050"/>
                    <a:pt x="274" y="1050"/>
                  </a:cubicBezTo>
                  <a:cubicBezTo>
                    <a:pt x="361" y="975"/>
                    <a:pt x="500" y="930"/>
                    <a:pt x="645" y="930"/>
                  </a:cubicBezTo>
                  <a:cubicBezTo>
                    <a:pt x="795" y="930"/>
                    <a:pt x="936" y="977"/>
                    <a:pt x="1022" y="1055"/>
                  </a:cubicBezTo>
                  <a:cubicBezTo>
                    <a:pt x="1022" y="1056"/>
                    <a:pt x="1023" y="1057"/>
                    <a:pt x="1023" y="1058"/>
                  </a:cubicBezTo>
                  <a:cubicBezTo>
                    <a:pt x="1023" y="1059"/>
                    <a:pt x="1023" y="1061"/>
                    <a:pt x="1022" y="1061"/>
                  </a:cubicBezTo>
                  <a:cubicBezTo>
                    <a:pt x="923" y="1160"/>
                    <a:pt x="791" y="1215"/>
                    <a:pt x="651" y="1215"/>
                  </a:cubicBezTo>
                  <a:cubicBezTo>
                    <a:pt x="646" y="1215"/>
                    <a:pt x="642" y="1215"/>
                    <a:pt x="637" y="1215"/>
                  </a:cubicBezTo>
                  <a:cubicBezTo>
                    <a:pt x="499" y="1211"/>
                    <a:pt x="371" y="1155"/>
                    <a:pt x="274" y="1056"/>
                  </a:cubicBezTo>
                  <a:lnTo>
                    <a:pt x="1111" y="190"/>
                  </a:lnTo>
                  <a:cubicBezTo>
                    <a:pt x="988" y="68"/>
                    <a:pt x="825" y="0"/>
                    <a:pt x="651" y="0"/>
                  </a:cubicBezTo>
                  <a:cubicBezTo>
                    <a:pt x="477" y="0"/>
                    <a:pt x="314" y="68"/>
                    <a:pt x="191" y="190"/>
                  </a:cubicBezTo>
                  <a:cubicBezTo>
                    <a:pt x="68" y="313"/>
                    <a:pt x="0" y="477"/>
                    <a:pt x="0" y="650"/>
                  </a:cubicBezTo>
                  <a:cubicBezTo>
                    <a:pt x="0" y="824"/>
                    <a:pt x="68" y="988"/>
                    <a:pt x="191" y="1110"/>
                  </a:cubicBezTo>
                  <a:cubicBezTo>
                    <a:pt x="312" y="1231"/>
                    <a:pt x="472" y="1299"/>
                    <a:pt x="643" y="1301"/>
                  </a:cubicBezTo>
                  <a:cubicBezTo>
                    <a:pt x="646" y="1301"/>
                    <a:pt x="648" y="1301"/>
                    <a:pt x="651" y="1301"/>
                  </a:cubicBezTo>
                  <a:cubicBezTo>
                    <a:pt x="825" y="1301"/>
                    <a:pt x="988" y="1233"/>
                    <a:pt x="1111" y="1110"/>
                  </a:cubicBezTo>
                  <a:cubicBezTo>
                    <a:pt x="1234" y="988"/>
                    <a:pt x="1301" y="824"/>
                    <a:pt x="1301" y="650"/>
                  </a:cubicBezTo>
                  <a:cubicBezTo>
                    <a:pt x="1301" y="477"/>
                    <a:pt x="1234" y="313"/>
                    <a:pt x="1111" y="190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>
                <a:ln>
                  <a:noFill/>
                </a:ln>
                <a:latin typeface="Arial Rounded MT Bold" panose="020F0704030504030204" pitchFamily="34" charset="77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4563C881-9090-048B-4B58-7AD965346889}"/>
                </a:ext>
              </a:extLst>
            </p:cNvPr>
            <p:cNvSpPr/>
            <p:nvPr/>
          </p:nvSpPr>
          <p:spPr>
            <a:xfrm>
              <a:off x="801834" y="2675191"/>
              <a:ext cx="241560" cy="241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2" h="672">
                  <a:moveTo>
                    <a:pt x="336" y="586"/>
                  </a:moveTo>
                  <a:cubicBezTo>
                    <a:pt x="198" y="586"/>
                    <a:pt x="86" y="474"/>
                    <a:pt x="86" y="336"/>
                  </a:cubicBezTo>
                  <a:cubicBezTo>
                    <a:pt x="86" y="198"/>
                    <a:pt x="198" y="86"/>
                    <a:pt x="336" y="86"/>
                  </a:cubicBezTo>
                  <a:cubicBezTo>
                    <a:pt x="474" y="86"/>
                    <a:pt x="586" y="198"/>
                    <a:pt x="586" y="336"/>
                  </a:cubicBezTo>
                  <a:cubicBezTo>
                    <a:pt x="586" y="474"/>
                    <a:pt x="474" y="586"/>
                    <a:pt x="336" y="586"/>
                  </a:cubicBezTo>
                  <a:close/>
                  <a:moveTo>
                    <a:pt x="336" y="0"/>
                  </a:moveTo>
                  <a:cubicBezTo>
                    <a:pt x="151" y="0"/>
                    <a:pt x="0" y="151"/>
                    <a:pt x="0" y="336"/>
                  </a:cubicBezTo>
                  <a:cubicBezTo>
                    <a:pt x="0" y="521"/>
                    <a:pt x="151" y="672"/>
                    <a:pt x="336" y="672"/>
                  </a:cubicBezTo>
                  <a:cubicBezTo>
                    <a:pt x="521" y="672"/>
                    <a:pt x="672" y="521"/>
                    <a:pt x="672" y="336"/>
                  </a:cubicBezTo>
                  <a:cubicBezTo>
                    <a:pt x="672" y="151"/>
                    <a:pt x="521" y="0"/>
                    <a:pt x="336" y="0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dirty="0">
                <a:ln>
                  <a:noFill/>
                </a:ln>
                <a:latin typeface="Arial Rounded MT Bold" panose="020F0704030504030204" pitchFamily="34" charset="77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AE8E0BDA-6CBE-6170-75C7-0950E3E1830D}"/>
              </a:ext>
            </a:extLst>
          </p:cNvPr>
          <p:cNvSpPr/>
          <p:nvPr/>
        </p:nvSpPr>
        <p:spPr>
          <a:xfrm>
            <a:off x="1331640" y="5129089"/>
            <a:ext cx="1219200" cy="1219200"/>
          </a:xfrm>
          <a:prstGeom prst="ellipse">
            <a:avLst/>
          </a:prstGeom>
          <a:solidFill>
            <a:srgbClr val="96C1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Arial Rounded MT Bold" panose="020F0704030504030204" pitchFamily="34" charset="77"/>
            </a:endParaRPr>
          </a:p>
        </p:txBody>
      </p:sp>
      <p:sp>
        <p:nvSpPr>
          <p:cNvPr id="10" name="Freeform 26">
            <a:extLst>
              <a:ext uri="{FF2B5EF4-FFF2-40B4-BE49-F238E27FC236}">
                <a16:creationId xmlns:a16="http://schemas.microsoft.com/office/drawing/2014/main" id="{FD98836A-A698-1DA3-F188-9344CF27301B}"/>
              </a:ext>
            </a:extLst>
          </p:cNvPr>
          <p:cNvSpPr/>
          <p:nvPr/>
        </p:nvSpPr>
        <p:spPr>
          <a:xfrm>
            <a:off x="1590434" y="5511597"/>
            <a:ext cx="712080" cy="45680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26" h="851">
                <a:moveTo>
                  <a:pt x="86" y="765"/>
                </a:moveTo>
                <a:lnTo>
                  <a:pt x="86" y="127"/>
                </a:lnTo>
                <a:lnTo>
                  <a:pt x="642" y="411"/>
                </a:lnTo>
                <a:cubicBezTo>
                  <a:pt x="643" y="411"/>
                  <a:pt x="644" y="412"/>
                  <a:pt x="644" y="412"/>
                </a:cubicBezTo>
                <a:cubicBezTo>
                  <a:pt x="645" y="412"/>
                  <a:pt x="645" y="412"/>
                  <a:pt x="645" y="412"/>
                </a:cubicBezTo>
                <a:cubicBezTo>
                  <a:pt x="646" y="412"/>
                  <a:pt x="646" y="413"/>
                  <a:pt x="647" y="413"/>
                </a:cubicBezTo>
                <a:lnTo>
                  <a:pt x="648" y="413"/>
                </a:lnTo>
                <a:cubicBezTo>
                  <a:pt x="648" y="414"/>
                  <a:pt x="649" y="414"/>
                  <a:pt x="650" y="414"/>
                </a:cubicBezTo>
                <a:cubicBezTo>
                  <a:pt x="651" y="414"/>
                  <a:pt x="652" y="414"/>
                  <a:pt x="653" y="415"/>
                </a:cubicBezTo>
                <a:cubicBezTo>
                  <a:pt x="654" y="415"/>
                  <a:pt x="655" y="415"/>
                  <a:pt x="655" y="415"/>
                </a:cubicBezTo>
                <a:cubicBezTo>
                  <a:pt x="656" y="415"/>
                  <a:pt x="656" y="415"/>
                  <a:pt x="656" y="415"/>
                </a:cubicBezTo>
                <a:cubicBezTo>
                  <a:pt x="657" y="415"/>
                  <a:pt x="657" y="415"/>
                  <a:pt x="658" y="415"/>
                </a:cubicBezTo>
                <a:lnTo>
                  <a:pt x="659" y="415"/>
                </a:lnTo>
                <a:cubicBezTo>
                  <a:pt x="660" y="415"/>
                  <a:pt x="661" y="416"/>
                  <a:pt x="661" y="416"/>
                </a:cubicBezTo>
                <a:lnTo>
                  <a:pt x="662" y="416"/>
                </a:lnTo>
                <a:cubicBezTo>
                  <a:pt x="662" y="416"/>
                  <a:pt x="663" y="415"/>
                  <a:pt x="664" y="415"/>
                </a:cubicBezTo>
                <a:lnTo>
                  <a:pt x="665" y="415"/>
                </a:lnTo>
                <a:cubicBezTo>
                  <a:pt x="665" y="415"/>
                  <a:pt x="666" y="415"/>
                  <a:pt x="667" y="415"/>
                </a:cubicBezTo>
                <a:lnTo>
                  <a:pt x="668" y="415"/>
                </a:lnTo>
                <a:cubicBezTo>
                  <a:pt x="668" y="415"/>
                  <a:pt x="669" y="415"/>
                  <a:pt x="670" y="415"/>
                </a:cubicBezTo>
                <a:cubicBezTo>
                  <a:pt x="671" y="414"/>
                  <a:pt x="672" y="414"/>
                  <a:pt x="673" y="414"/>
                </a:cubicBezTo>
                <a:cubicBezTo>
                  <a:pt x="674" y="414"/>
                  <a:pt x="675" y="414"/>
                  <a:pt x="675" y="413"/>
                </a:cubicBezTo>
                <a:cubicBezTo>
                  <a:pt x="676" y="413"/>
                  <a:pt x="676" y="413"/>
                  <a:pt x="676" y="413"/>
                </a:cubicBezTo>
                <a:cubicBezTo>
                  <a:pt x="677" y="413"/>
                  <a:pt x="677" y="412"/>
                  <a:pt x="678" y="412"/>
                </a:cubicBezTo>
                <a:cubicBezTo>
                  <a:pt x="679" y="412"/>
                  <a:pt x="680" y="411"/>
                  <a:pt x="681" y="411"/>
                </a:cubicBezTo>
                <a:lnTo>
                  <a:pt x="1240" y="127"/>
                </a:lnTo>
                <a:lnTo>
                  <a:pt x="1240" y="765"/>
                </a:lnTo>
                <a:close/>
                <a:moveTo>
                  <a:pt x="662" y="324"/>
                </a:moveTo>
                <a:lnTo>
                  <a:pt x="194" y="86"/>
                </a:lnTo>
                <a:lnTo>
                  <a:pt x="1132" y="86"/>
                </a:lnTo>
                <a:close/>
                <a:moveTo>
                  <a:pt x="1326" y="60"/>
                </a:moveTo>
                <a:cubicBezTo>
                  <a:pt x="1327" y="52"/>
                  <a:pt x="1325" y="45"/>
                  <a:pt x="1322" y="37"/>
                </a:cubicBezTo>
                <a:cubicBezTo>
                  <a:pt x="1320" y="33"/>
                  <a:pt x="1317" y="30"/>
                  <a:pt x="1315" y="27"/>
                </a:cubicBezTo>
                <a:cubicBezTo>
                  <a:pt x="1303" y="11"/>
                  <a:pt x="1283" y="0"/>
                  <a:pt x="1260" y="0"/>
                </a:cubicBezTo>
                <a:lnTo>
                  <a:pt x="66" y="0"/>
                </a:lnTo>
                <a:cubicBezTo>
                  <a:pt x="43" y="0"/>
                  <a:pt x="23" y="11"/>
                  <a:pt x="11" y="27"/>
                </a:cubicBezTo>
                <a:cubicBezTo>
                  <a:pt x="9" y="30"/>
                  <a:pt x="6" y="33"/>
                  <a:pt x="4" y="37"/>
                </a:cubicBezTo>
                <a:cubicBezTo>
                  <a:pt x="1" y="44"/>
                  <a:pt x="-1" y="52"/>
                  <a:pt x="0" y="60"/>
                </a:cubicBezTo>
                <a:cubicBezTo>
                  <a:pt x="0" y="61"/>
                  <a:pt x="0" y="63"/>
                  <a:pt x="0" y="64"/>
                </a:cubicBezTo>
                <a:lnTo>
                  <a:pt x="0" y="787"/>
                </a:lnTo>
                <a:cubicBezTo>
                  <a:pt x="0" y="822"/>
                  <a:pt x="29" y="851"/>
                  <a:pt x="66" y="851"/>
                </a:cubicBezTo>
                <a:lnTo>
                  <a:pt x="1260" y="851"/>
                </a:lnTo>
                <a:cubicBezTo>
                  <a:pt x="1297" y="851"/>
                  <a:pt x="1326" y="822"/>
                  <a:pt x="1326" y="787"/>
                </a:cubicBezTo>
                <a:lnTo>
                  <a:pt x="1326" y="64"/>
                </a:lnTo>
                <a:cubicBezTo>
                  <a:pt x="1326" y="63"/>
                  <a:pt x="1326" y="61"/>
                  <a:pt x="1326" y="6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>
              <a:ln>
                <a:noFill/>
              </a:ln>
              <a:latin typeface="Arial Rounded MT Bold" panose="020F0704030504030204" pitchFamily="34" charset="77"/>
              <a:ea typeface="Arial Unicode MS" pitchFamily="2"/>
              <a:cs typeface="Arial Unicode MS" pitchFamily="2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39A6320-84F5-FCF6-1EB1-299DD6ABDB69}"/>
              </a:ext>
            </a:extLst>
          </p:cNvPr>
          <p:cNvSpPr txBox="1"/>
          <p:nvPr/>
        </p:nvSpPr>
        <p:spPr>
          <a:xfrm>
            <a:off x="2529294" y="5446301"/>
            <a:ext cx="5209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kern="0" dirty="0" err="1">
                <a:solidFill>
                  <a:srgbClr val="96C12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seb.limesschule@gmail.com</a:t>
            </a:r>
            <a:r>
              <a:rPr lang="de-DE" sz="2400" b="1" kern="0" dirty="0">
                <a:solidFill>
                  <a:srgbClr val="96C12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2400" b="1" dirty="0">
              <a:solidFill>
                <a:srgbClr val="96C12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740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0153" y="469997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Arbeit des Schulelternbeirates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A10E7D5-EE9E-C09B-B02D-5CCCAF673E0D}"/>
              </a:ext>
            </a:extLst>
          </p:cNvPr>
          <p:cNvSpPr/>
          <p:nvPr/>
        </p:nvSpPr>
        <p:spPr>
          <a:xfrm>
            <a:off x="-12758" y="4717326"/>
            <a:ext cx="9198335" cy="2088232"/>
          </a:xfrm>
          <a:custGeom>
            <a:avLst/>
            <a:gdLst/>
            <a:ahLst/>
            <a:cxnLst/>
            <a:rect l="l" t="t" r="r" b="b"/>
            <a:pathLst>
              <a:path w="12052555" h="3046994">
                <a:moveTo>
                  <a:pt x="0" y="0"/>
                </a:moveTo>
                <a:lnTo>
                  <a:pt x="12052556" y="0"/>
                </a:lnTo>
                <a:lnTo>
                  <a:pt x="12052556" y="3046994"/>
                </a:lnTo>
                <a:lnTo>
                  <a:pt x="0" y="3046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189A3B-6C11-1C73-0553-E37449DE27CC}"/>
              </a:ext>
            </a:extLst>
          </p:cNvPr>
          <p:cNvSpPr/>
          <p:nvPr/>
        </p:nvSpPr>
        <p:spPr>
          <a:xfrm>
            <a:off x="1449762" y="2819400"/>
            <a:ext cx="1219200" cy="1219200"/>
          </a:xfrm>
          <a:prstGeom prst="ellipse">
            <a:avLst/>
          </a:prstGeom>
          <a:solidFill>
            <a:srgbClr val="F474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latin typeface="+mj-lt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CA83903-F7B4-7559-4E7C-70C3B7C29B54}"/>
              </a:ext>
            </a:extLst>
          </p:cNvPr>
          <p:cNvGrpSpPr/>
          <p:nvPr/>
        </p:nvGrpSpPr>
        <p:grpSpPr>
          <a:xfrm>
            <a:off x="1772971" y="3009272"/>
            <a:ext cx="561159" cy="767246"/>
            <a:chOff x="728694" y="5194331"/>
            <a:chExt cx="389160" cy="532080"/>
          </a:xfrm>
        </p:grpSpPr>
        <p:sp>
          <p:nvSpPr>
            <p:cNvPr id="16" name="Freeform 59">
              <a:extLst>
                <a:ext uri="{FF2B5EF4-FFF2-40B4-BE49-F238E27FC236}">
                  <a16:creationId xmlns:a16="http://schemas.microsoft.com/office/drawing/2014/main" id="{373E5165-46D4-E884-9D5D-E9E20585A3CF}"/>
                </a:ext>
              </a:extLst>
            </p:cNvPr>
            <p:cNvSpPr/>
            <p:nvPr/>
          </p:nvSpPr>
          <p:spPr>
            <a:xfrm>
              <a:off x="728694" y="5194331"/>
              <a:ext cx="389160" cy="532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82" h="1479">
                  <a:moveTo>
                    <a:pt x="996" y="1393"/>
                  </a:moveTo>
                  <a:lnTo>
                    <a:pt x="86" y="1393"/>
                  </a:lnTo>
                  <a:lnTo>
                    <a:pt x="86" y="238"/>
                  </a:lnTo>
                  <a:lnTo>
                    <a:pt x="137" y="238"/>
                  </a:lnTo>
                  <a:lnTo>
                    <a:pt x="137" y="1289"/>
                  </a:lnTo>
                  <a:cubicBezTo>
                    <a:pt x="137" y="1312"/>
                    <a:pt x="156" y="1332"/>
                    <a:pt x="180" y="1332"/>
                  </a:cubicBezTo>
                  <a:lnTo>
                    <a:pt x="905" y="1332"/>
                  </a:lnTo>
                  <a:cubicBezTo>
                    <a:pt x="928" y="1332"/>
                    <a:pt x="948" y="1312"/>
                    <a:pt x="948" y="1289"/>
                  </a:cubicBezTo>
                  <a:lnTo>
                    <a:pt x="948" y="238"/>
                  </a:lnTo>
                  <a:lnTo>
                    <a:pt x="996" y="238"/>
                  </a:lnTo>
                  <a:close/>
                  <a:moveTo>
                    <a:pt x="223" y="238"/>
                  </a:moveTo>
                  <a:lnTo>
                    <a:pt x="268" y="238"/>
                  </a:lnTo>
                  <a:lnTo>
                    <a:pt x="268" y="322"/>
                  </a:lnTo>
                  <a:cubicBezTo>
                    <a:pt x="268" y="348"/>
                    <a:pt x="290" y="368"/>
                    <a:pt x="319" y="368"/>
                  </a:cubicBezTo>
                  <a:lnTo>
                    <a:pt x="763" y="368"/>
                  </a:lnTo>
                  <a:cubicBezTo>
                    <a:pt x="792" y="368"/>
                    <a:pt x="814" y="348"/>
                    <a:pt x="814" y="322"/>
                  </a:cubicBezTo>
                  <a:lnTo>
                    <a:pt x="814" y="238"/>
                  </a:lnTo>
                  <a:lnTo>
                    <a:pt x="861" y="238"/>
                  </a:lnTo>
                  <a:lnTo>
                    <a:pt x="861" y="1246"/>
                  </a:lnTo>
                  <a:lnTo>
                    <a:pt x="223" y="1246"/>
                  </a:lnTo>
                  <a:close/>
                  <a:moveTo>
                    <a:pt x="354" y="204"/>
                  </a:moveTo>
                  <a:cubicBezTo>
                    <a:pt x="369" y="171"/>
                    <a:pt x="393" y="142"/>
                    <a:pt x="424" y="121"/>
                  </a:cubicBezTo>
                  <a:cubicBezTo>
                    <a:pt x="459" y="98"/>
                    <a:pt x="499" y="86"/>
                    <a:pt x="541" y="86"/>
                  </a:cubicBezTo>
                  <a:cubicBezTo>
                    <a:pt x="583" y="86"/>
                    <a:pt x="624" y="98"/>
                    <a:pt x="658" y="121"/>
                  </a:cubicBezTo>
                  <a:cubicBezTo>
                    <a:pt x="689" y="142"/>
                    <a:pt x="713" y="171"/>
                    <a:pt x="729" y="204"/>
                  </a:cubicBezTo>
                  <a:lnTo>
                    <a:pt x="729" y="282"/>
                  </a:lnTo>
                  <a:lnTo>
                    <a:pt x="354" y="282"/>
                  </a:lnTo>
                  <a:close/>
                  <a:moveTo>
                    <a:pt x="1020" y="152"/>
                  </a:moveTo>
                  <a:lnTo>
                    <a:pt x="799" y="152"/>
                  </a:lnTo>
                  <a:cubicBezTo>
                    <a:pt x="777" y="111"/>
                    <a:pt x="745" y="76"/>
                    <a:pt x="706" y="50"/>
                  </a:cubicBezTo>
                  <a:cubicBezTo>
                    <a:pt x="658" y="17"/>
                    <a:pt x="600" y="0"/>
                    <a:pt x="541" y="0"/>
                  </a:cubicBezTo>
                  <a:cubicBezTo>
                    <a:pt x="482" y="0"/>
                    <a:pt x="425" y="17"/>
                    <a:pt x="376" y="50"/>
                  </a:cubicBezTo>
                  <a:cubicBezTo>
                    <a:pt x="337" y="76"/>
                    <a:pt x="305" y="111"/>
                    <a:pt x="283" y="152"/>
                  </a:cubicBezTo>
                  <a:lnTo>
                    <a:pt x="62" y="152"/>
                  </a:lnTo>
                  <a:cubicBezTo>
                    <a:pt x="26" y="152"/>
                    <a:pt x="0" y="187"/>
                    <a:pt x="0" y="234"/>
                  </a:cubicBezTo>
                  <a:lnTo>
                    <a:pt x="0" y="1436"/>
                  </a:lnTo>
                  <a:cubicBezTo>
                    <a:pt x="0" y="1460"/>
                    <a:pt x="19" y="1479"/>
                    <a:pt x="43" y="1479"/>
                  </a:cubicBezTo>
                  <a:lnTo>
                    <a:pt x="1039" y="1479"/>
                  </a:lnTo>
                  <a:cubicBezTo>
                    <a:pt x="1063" y="1479"/>
                    <a:pt x="1082" y="1460"/>
                    <a:pt x="1082" y="1436"/>
                  </a:cubicBezTo>
                  <a:lnTo>
                    <a:pt x="1082" y="234"/>
                  </a:lnTo>
                  <a:cubicBezTo>
                    <a:pt x="1082" y="187"/>
                    <a:pt x="1056" y="152"/>
                    <a:pt x="1020" y="152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>
                <a:ln>
                  <a:noFill/>
                </a:ln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 60">
              <a:extLst>
                <a:ext uri="{FF2B5EF4-FFF2-40B4-BE49-F238E27FC236}">
                  <a16:creationId xmlns:a16="http://schemas.microsoft.com/office/drawing/2014/main" id="{151DD5BE-EB1E-BD50-994A-CB906DB7755F}"/>
                </a:ext>
              </a:extLst>
            </p:cNvPr>
            <p:cNvSpPr/>
            <p:nvPr/>
          </p:nvSpPr>
          <p:spPr>
            <a:xfrm>
              <a:off x="851815" y="5364610"/>
              <a:ext cx="142920" cy="3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86">
                  <a:moveTo>
                    <a:pt x="43" y="86"/>
                  </a:moveTo>
                  <a:lnTo>
                    <a:pt x="355" y="86"/>
                  </a:lnTo>
                  <a:cubicBezTo>
                    <a:pt x="379" y="86"/>
                    <a:pt x="398" y="66"/>
                    <a:pt x="398" y="43"/>
                  </a:cubicBezTo>
                  <a:cubicBezTo>
                    <a:pt x="398" y="19"/>
                    <a:pt x="379" y="0"/>
                    <a:pt x="355" y="0"/>
                  </a:cubicBezTo>
                  <a:lnTo>
                    <a:pt x="43" y="0"/>
                  </a:lnTo>
                  <a:cubicBezTo>
                    <a:pt x="19" y="0"/>
                    <a:pt x="0" y="19"/>
                    <a:pt x="0" y="43"/>
                  </a:cubicBezTo>
                  <a:cubicBezTo>
                    <a:pt x="0" y="66"/>
                    <a:pt x="19" y="86"/>
                    <a:pt x="43" y="86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>
                <a:ln>
                  <a:noFill/>
                </a:ln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 61">
              <a:extLst>
                <a:ext uri="{FF2B5EF4-FFF2-40B4-BE49-F238E27FC236}">
                  <a16:creationId xmlns:a16="http://schemas.microsoft.com/office/drawing/2014/main" id="{A4D983F1-F4EC-F79C-0429-CB8E401F308E}"/>
                </a:ext>
              </a:extLst>
            </p:cNvPr>
            <p:cNvSpPr/>
            <p:nvPr/>
          </p:nvSpPr>
          <p:spPr>
            <a:xfrm>
              <a:off x="851815" y="5448851"/>
              <a:ext cx="142920" cy="3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86">
                  <a:moveTo>
                    <a:pt x="43" y="86"/>
                  </a:moveTo>
                  <a:lnTo>
                    <a:pt x="355" y="86"/>
                  </a:lnTo>
                  <a:cubicBezTo>
                    <a:pt x="379" y="86"/>
                    <a:pt x="398" y="67"/>
                    <a:pt x="398" y="43"/>
                  </a:cubicBezTo>
                  <a:cubicBezTo>
                    <a:pt x="398" y="19"/>
                    <a:pt x="379" y="0"/>
                    <a:pt x="355" y="0"/>
                  </a:cubicBezTo>
                  <a:lnTo>
                    <a:pt x="43" y="0"/>
                  </a:lnTo>
                  <a:cubicBezTo>
                    <a:pt x="19" y="0"/>
                    <a:pt x="0" y="19"/>
                    <a:pt x="0" y="43"/>
                  </a:cubicBezTo>
                  <a:cubicBezTo>
                    <a:pt x="0" y="67"/>
                    <a:pt x="19" y="86"/>
                    <a:pt x="43" y="86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>
                <a:ln>
                  <a:noFill/>
                </a:ln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 62">
              <a:extLst>
                <a:ext uri="{FF2B5EF4-FFF2-40B4-BE49-F238E27FC236}">
                  <a16:creationId xmlns:a16="http://schemas.microsoft.com/office/drawing/2014/main" id="{47BE6A22-19D7-1E2A-EF39-F1E779CF7C0B}"/>
                </a:ext>
              </a:extLst>
            </p:cNvPr>
            <p:cNvSpPr/>
            <p:nvPr/>
          </p:nvSpPr>
          <p:spPr>
            <a:xfrm>
              <a:off x="851815" y="5533450"/>
              <a:ext cx="142920" cy="3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86">
                  <a:moveTo>
                    <a:pt x="43" y="86"/>
                  </a:moveTo>
                  <a:lnTo>
                    <a:pt x="355" y="86"/>
                  </a:lnTo>
                  <a:cubicBezTo>
                    <a:pt x="379" y="86"/>
                    <a:pt x="398" y="66"/>
                    <a:pt x="398" y="43"/>
                  </a:cubicBezTo>
                  <a:cubicBezTo>
                    <a:pt x="398" y="19"/>
                    <a:pt x="379" y="0"/>
                    <a:pt x="355" y="0"/>
                  </a:cubicBezTo>
                  <a:lnTo>
                    <a:pt x="43" y="0"/>
                  </a:lnTo>
                  <a:cubicBezTo>
                    <a:pt x="19" y="0"/>
                    <a:pt x="0" y="19"/>
                    <a:pt x="0" y="43"/>
                  </a:cubicBezTo>
                  <a:cubicBezTo>
                    <a:pt x="0" y="66"/>
                    <a:pt x="19" y="86"/>
                    <a:pt x="43" y="86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>
                <a:ln>
                  <a:noFill/>
                </a:ln>
                <a:latin typeface="+mj-lt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5BC891B6-6E65-BF4C-1341-0902E31224BB}"/>
              </a:ext>
            </a:extLst>
          </p:cNvPr>
          <p:cNvSpPr txBox="1"/>
          <p:nvPr/>
        </p:nvSpPr>
        <p:spPr>
          <a:xfrm>
            <a:off x="3255384" y="2855328"/>
            <a:ext cx="29000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4000" b="1" kern="0" dirty="0">
                <a:solidFill>
                  <a:schemeClr val="accent5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Eltern</a:t>
            </a:r>
            <a:endParaRPr lang="de-DE" sz="3600" b="1" kern="0" dirty="0">
              <a:solidFill>
                <a:schemeClr val="accent5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E45977E-C3EA-0FFC-977F-DDD8A945BD84}"/>
              </a:ext>
            </a:extLst>
          </p:cNvPr>
          <p:cNvSpPr txBox="1"/>
          <p:nvPr/>
        </p:nvSpPr>
        <p:spPr>
          <a:xfrm>
            <a:off x="4613826" y="2627798"/>
            <a:ext cx="2555812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b="1" kern="0" dirty="0">
                <a:solidFill>
                  <a:srgbClr val="9E1E5C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Schulbau</a:t>
            </a:r>
          </a:p>
          <a:p>
            <a:pPr algn="ctr">
              <a:spcAft>
                <a:spcPts val="600"/>
              </a:spcAft>
            </a:pPr>
            <a:endParaRPr lang="de-DE" kern="100" dirty="0">
              <a:solidFill>
                <a:schemeClr val="accent2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35C4CE1-B9E3-AF18-1CB6-720B0AFE4D65}"/>
              </a:ext>
            </a:extLst>
          </p:cNvPr>
          <p:cNvSpPr txBox="1"/>
          <p:nvPr/>
        </p:nvSpPr>
        <p:spPr>
          <a:xfrm>
            <a:off x="5146183" y="4071142"/>
            <a:ext cx="2555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2400" kern="0">
                <a:solidFill>
                  <a:srgbClr val="FFC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Digitalisierung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0E61378-8C43-4998-4311-67308DCB7C9B}"/>
              </a:ext>
            </a:extLst>
          </p:cNvPr>
          <p:cNvSpPr txBox="1"/>
          <p:nvPr/>
        </p:nvSpPr>
        <p:spPr>
          <a:xfrm>
            <a:off x="2631473" y="2523860"/>
            <a:ext cx="255581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2000" kern="0" dirty="0">
                <a:solidFill>
                  <a:schemeClr val="accent4">
                    <a:lumMod val="7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Busverkehr</a:t>
            </a:r>
          </a:p>
          <a:p>
            <a:pPr algn="ctr">
              <a:spcAft>
                <a:spcPts val="600"/>
              </a:spcAft>
            </a:pPr>
            <a:endParaRPr lang="de-DE" sz="2000" kern="100" dirty="0">
              <a:solidFill>
                <a:schemeClr val="accent4">
                  <a:lumMod val="7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83F6752-9029-8CA6-7C86-1F4588EA9396}"/>
              </a:ext>
            </a:extLst>
          </p:cNvPr>
          <p:cNvSpPr txBox="1"/>
          <p:nvPr/>
        </p:nvSpPr>
        <p:spPr>
          <a:xfrm>
            <a:off x="2498583" y="4116845"/>
            <a:ext cx="2853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2400" kern="0">
                <a:solidFill>
                  <a:srgbClr val="66258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Kommunikation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2D1C23D-5339-2AFB-6CC8-55ACB84B43BC}"/>
              </a:ext>
            </a:extLst>
          </p:cNvPr>
          <p:cNvSpPr txBox="1"/>
          <p:nvPr/>
        </p:nvSpPr>
        <p:spPr>
          <a:xfrm>
            <a:off x="5417135" y="3822620"/>
            <a:ext cx="2555812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600" ker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Interessenvertreter</a:t>
            </a:r>
          </a:p>
          <a:p>
            <a:pPr algn="ctr">
              <a:spcAft>
                <a:spcPts val="600"/>
              </a:spcAft>
            </a:pPr>
            <a:endParaRPr lang="de-DE" sz="1600" kern="10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CADA64A-B549-66A2-058E-1409AC3F6CE2}"/>
              </a:ext>
            </a:extLst>
          </p:cNvPr>
          <p:cNvSpPr txBox="1"/>
          <p:nvPr/>
        </p:nvSpPr>
        <p:spPr>
          <a:xfrm>
            <a:off x="2589513" y="3517437"/>
            <a:ext cx="2555812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600" b="1" kern="0" dirty="0">
                <a:solidFill>
                  <a:schemeClr val="bg2">
                    <a:lumMod val="5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Schulentwicklung</a:t>
            </a:r>
          </a:p>
          <a:p>
            <a:pPr algn="ctr">
              <a:spcAft>
                <a:spcPts val="600"/>
              </a:spcAft>
            </a:pPr>
            <a:endParaRPr lang="de-DE" sz="1600" kern="100" dirty="0">
              <a:solidFill>
                <a:schemeClr val="bg2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2DD6F0E-61B5-73E4-0AC9-157C6371143C}"/>
              </a:ext>
            </a:extLst>
          </p:cNvPr>
          <p:cNvSpPr txBox="1"/>
          <p:nvPr/>
        </p:nvSpPr>
        <p:spPr>
          <a:xfrm>
            <a:off x="5251591" y="2966225"/>
            <a:ext cx="2555812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b="1" kern="0">
                <a:solidFill>
                  <a:srgbClr val="0A9F9D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Mitsprache</a:t>
            </a:r>
          </a:p>
          <a:p>
            <a:pPr algn="ctr">
              <a:spcAft>
                <a:spcPts val="600"/>
              </a:spcAft>
            </a:pPr>
            <a:endParaRPr lang="de-DE" kern="10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C4044AE-C794-CC08-2675-594AF1381446}"/>
              </a:ext>
            </a:extLst>
          </p:cNvPr>
          <p:cNvSpPr txBox="1"/>
          <p:nvPr/>
        </p:nvSpPr>
        <p:spPr>
          <a:xfrm>
            <a:off x="2235535" y="3866906"/>
            <a:ext cx="2555812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600" kern="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Ansprechpartner</a:t>
            </a:r>
          </a:p>
          <a:p>
            <a:pPr algn="ctr">
              <a:spcAft>
                <a:spcPts val="600"/>
              </a:spcAft>
            </a:pPr>
            <a:endParaRPr lang="de-DE" sz="1600" kern="100" dirty="0">
              <a:solidFill>
                <a:srgbClr val="00B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6F8C724-4313-55DC-ACB8-785532324454}"/>
              </a:ext>
            </a:extLst>
          </p:cNvPr>
          <p:cNvSpPr txBox="1"/>
          <p:nvPr/>
        </p:nvSpPr>
        <p:spPr>
          <a:xfrm>
            <a:off x="4795912" y="3174556"/>
            <a:ext cx="1801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4000" b="1" kern="0" dirty="0" err="1">
                <a:solidFill>
                  <a:schemeClr val="accent5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beirat</a:t>
            </a:r>
            <a:endParaRPr lang="de-DE" sz="3600" b="1" kern="0" dirty="0">
              <a:solidFill>
                <a:schemeClr val="accent5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0278119-1739-EF82-C5FF-65E4CFE9B855}"/>
              </a:ext>
            </a:extLst>
          </p:cNvPr>
          <p:cNvSpPr txBox="1"/>
          <p:nvPr/>
        </p:nvSpPr>
        <p:spPr>
          <a:xfrm>
            <a:off x="2058014" y="3005996"/>
            <a:ext cx="255581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2000" b="1" kern="0" dirty="0">
                <a:solidFill>
                  <a:srgbClr val="0070C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Essbar</a:t>
            </a:r>
            <a:endParaRPr lang="de-DE" b="1" kern="0" dirty="0">
              <a:solidFill>
                <a:srgbClr val="0070C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de-DE" b="1" kern="100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300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DAE9A7-3D42-0267-D124-5CA87C5A0F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568" y="2027664"/>
            <a:ext cx="7992888" cy="37055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DE" dirty="0"/>
              <a:t>Ansprechpartnerin:</a:t>
            </a:r>
          </a:p>
          <a:p>
            <a:pPr marL="45720" indent="0">
              <a:buNone/>
            </a:pPr>
            <a:r>
              <a:rPr lang="de-DE" dirty="0">
                <a:hlinkClick r:id="rId2"/>
              </a:rPr>
              <a:t>franziska.kupfer@schule.hessen.de</a:t>
            </a:r>
            <a:r>
              <a:rPr lang="de-DE" dirty="0"/>
              <a:t>    </a:t>
            </a:r>
          </a:p>
          <a:p>
            <a:pPr marL="45720" indent="0">
              <a:buNone/>
            </a:pPr>
            <a:endParaRPr lang="de-DE" sz="3600" b="1" dirty="0"/>
          </a:p>
          <a:p>
            <a:pPr marL="45720" indent="0">
              <a:buNone/>
            </a:pPr>
            <a:r>
              <a:rPr lang="de-DE" sz="3600" b="1" dirty="0"/>
              <a:t>Bitte vormerken!</a:t>
            </a:r>
          </a:p>
          <a:p>
            <a:pPr marL="45720" indent="0">
              <a:buNone/>
            </a:pPr>
            <a:r>
              <a:rPr lang="de-DE" sz="3600" b="1" dirty="0"/>
              <a:t>Elternabend zum Thema „Umgang mit sozialen Medien“ am 7.11.2024</a:t>
            </a:r>
          </a:p>
          <a:p>
            <a:pPr marL="45720" indent="0">
              <a:buNone/>
            </a:pPr>
            <a:endParaRPr lang="de-DE" dirty="0"/>
          </a:p>
          <a:p>
            <a:pPr marL="45720" indent="0">
              <a:buNone/>
            </a:pPr>
            <a:endParaRPr lang="de-DE" dirty="0"/>
          </a:p>
          <a:p>
            <a:pPr marL="45720" indent="0">
              <a:buNone/>
            </a:pPr>
            <a:endParaRPr lang="de-DE" dirty="0"/>
          </a:p>
          <a:p>
            <a:pPr marL="4572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D6A31B-97EC-1B5E-1296-3ACB3E6F8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2114217"/>
            <a:ext cx="1465609" cy="1890847"/>
          </a:xfrm>
          <a:prstGeom prst="rect">
            <a:avLst/>
          </a:prstGeom>
        </p:spPr>
      </p:pic>
      <p:sp>
        <p:nvSpPr>
          <p:cNvPr id="2" name="Titel 2">
            <a:extLst>
              <a:ext uri="{FF2B5EF4-FFF2-40B4-BE49-F238E27FC236}">
                <a16:creationId xmlns:a16="http://schemas.microsoft.com/office/drawing/2014/main" id="{0B5B7E6A-2DEC-77E7-EB64-1D8B06D264D8}"/>
              </a:ext>
            </a:extLst>
          </p:cNvPr>
          <p:cNvSpPr txBox="1">
            <a:spLocks/>
          </p:cNvSpPr>
          <p:nvPr/>
        </p:nvSpPr>
        <p:spPr>
          <a:xfrm>
            <a:off x="853033" y="589944"/>
            <a:ext cx="7175351" cy="9668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de-DE" dirty="0"/>
              <a:t>Mediennutzung</a:t>
            </a:r>
          </a:p>
        </p:txBody>
      </p:sp>
    </p:spTree>
    <p:extLst>
      <p:ext uri="{BB962C8B-B14F-4D97-AF65-F5344CB8AC3E}">
        <p14:creationId xmlns:p14="http://schemas.microsoft.com/office/powerpoint/2010/main" val="2603644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8976" y="5166320"/>
            <a:ext cx="8777304" cy="1143000"/>
          </a:xfrm>
        </p:spPr>
        <p:txBody>
          <a:bodyPr/>
          <a:lstStyle/>
          <a:p>
            <a:pPr marL="0" indent="0" algn="l">
              <a:buNone/>
            </a:pPr>
            <a:r>
              <a:rPr lang="de-DE" sz="3600" dirty="0">
                <a:solidFill>
                  <a:srgbClr val="7030A0"/>
                </a:solidFill>
              </a:rPr>
              <a:t>Wünsche der Schule für Ihre Kinder</a:t>
            </a:r>
          </a:p>
        </p:txBody>
      </p:sp>
      <p:sp>
        <p:nvSpPr>
          <p:cNvPr id="4" name="Wolke 3"/>
          <p:cNvSpPr/>
          <p:nvPr/>
        </p:nvSpPr>
        <p:spPr>
          <a:xfrm>
            <a:off x="107504" y="247316"/>
            <a:ext cx="3367727" cy="197257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Unbeschwertes Lernen</a:t>
            </a:r>
          </a:p>
        </p:txBody>
      </p:sp>
      <p:sp>
        <p:nvSpPr>
          <p:cNvPr id="9" name="Wolke 8"/>
          <p:cNvSpPr/>
          <p:nvPr/>
        </p:nvSpPr>
        <p:spPr>
          <a:xfrm>
            <a:off x="4499992" y="383690"/>
            <a:ext cx="2076187" cy="11521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Glück</a:t>
            </a:r>
          </a:p>
        </p:txBody>
      </p:sp>
      <p:sp>
        <p:nvSpPr>
          <p:cNvPr id="11" name="Wolke 10"/>
          <p:cNvSpPr/>
          <p:nvPr/>
        </p:nvSpPr>
        <p:spPr>
          <a:xfrm>
            <a:off x="6084168" y="1535818"/>
            <a:ext cx="2508235" cy="13681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Friedliches Miteinander</a:t>
            </a:r>
          </a:p>
        </p:txBody>
      </p:sp>
      <p:sp>
        <p:nvSpPr>
          <p:cNvPr id="12" name="Wolke 11"/>
          <p:cNvSpPr/>
          <p:nvPr/>
        </p:nvSpPr>
        <p:spPr>
          <a:xfrm>
            <a:off x="2961703" y="1868982"/>
            <a:ext cx="2051818" cy="12961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Freunde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52393E0-9E29-6AD1-AC43-54743607FFE0}"/>
              </a:ext>
            </a:extLst>
          </p:cNvPr>
          <p:cNvSpPr txBox="1">
            <a:spLocks/>
          </p:cNvSpPr>
          <p:nvPr/>
        </p:nvSpPr>
        <p:spPr>
          <a:xfrm>
            <a:off x="218975" y="4374232"/>
            <a:ext cx="809744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itchFamily="18" charset="0"/>
              <a:buNone/>
            </a:pPr>
            <a:r>
              <a:rPr lang="de-DE" sz="3600" dirty="0">
                <a:solidFill>
                  <a:srgbClr val="00B050"/>
                </a:solidFill>
              </a:rPr>
              <a:t>Wünsche der Eltern für Ihre Kinder</a:t>
            </a:r>
          </a:p>
        </p:txBody>
      </p:sp>
    </p:spTree>
    <p:extLst>
      <p:ext uri="{BB962C8B-B14F-4D97-AF65-F5344CB8AC3E}">
        <p14:creationId xmlns:p14="http://schemas.microsoft.com/office/powerpoint/2010/main" val="266769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11" grpId="0" animBg="1"/>
      <p:bldP spid="12" grpId="0" animBg="1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512511" cy="1158362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Zusammenarbeit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" y="2844270"/>
            <a:ext cx="4479213" cy="22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16" y="2844270"/>
            <a:ext cx="4157192" cy="273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rechts 4"/>
          <p:cNvSpPr/>
          <p:nvPr/>
        </p:nvSpPr>
        <p:spPr>
          <a:xfrm>
            <a:off x="3701085" y="4009231"/>
            <a:ext cx="1728192" cy="4317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067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3289" y="480628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Limesplaner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b="1" u="sng" dirty="0">
                <a:sym typeface="Wingdings" panose="05000000000000000000" pitchFamily="2" charset="2"/>
              </a:rPr>
              <a:t>	Funktion:				</a:t>
            </a:r>
          </a:p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	 Zusammenarbeit</a:t>
            </a:r>
          </a:p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	 Regeln</a:t>
            </a:r>
          </a:p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	 Selbst-Organisation</a:t>
            </a:r>
          </a:p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	 Individuelle Förderung</a:t>
            </a:r>
          </a:p>
          <a:p>
            <a:pPr>
              <a:buFont typeface="Wingdings"/>
              <a:buChar char="à"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BEF7439-4A7E-E1EB-6B4E-B0344E846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84527">
            <a:off x="6216157" y="83301"/>
            <a:ext cx="280831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54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Zusammenarbeit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1115616" y="836712"/>
            <a:ext cx="3346704" cy="347472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Clr>
                <a:srgbClr val="629DD1"/>
              </a:buClr>
              <a:buNone/>
            </a:pPr>
            <a:endParaRPr lang="de-DE" sz="1900" b="1" u="sng" dirty="0">
              <a:solidFill>
                <a:srgbClr val="242852"/>
              </a:solidFill>
              <a:sym typeface="Wingdings" panose="05000000000000000000" pitchFamily="2" charset="2"/>
            </a:endParaRPr>
          </a:p>
          <a:p>
            <a:pPr marL="0" lvl="0" indent="0">
              <a:buClr>
                <a:srgbClr val="629DD1"/>
              </a:buClr>
              <a:buNone/>
            </a:pPr>
            <a:endParaRPr lang="de-DE" sz="1900" b="1" u="sng" dirty="0">
              <a:solidFill>
                <a:srgbClr val="242852"/>
              </a:solidFill>
              <a:sym typeface="Wingdings" panose="05000000000000000000" pitchFamily="2" charset="2"/>
            </a:endParaRPr>
          </a:p>
          <a:p>
            <a:pPr marL="0" lvl="0" indent="0">
              <a:buClr>
                <a:srgbClr val="629DD1"/>
              </a:buClr>
              <a:buNone/>
            </a:pPr>
            <a:r>
              <a:rPr lang="de-DE" sz="1900" b="1" u="sng" dirty="0">
                <a:solidFill>
                  <a:srgbClr val="242852"/>
                </a:solidFill>
                <a:sym typeface="Wingdings" panose="05000000000000000000" pitchFamily="2" charset="2"/>
              </a:rPr>
              <a:t>Zusammenarbeit zwischen Eltern, Schülern und Lehrern</a:t>
            </a:r>
          </a:p>
          <a:p>
            <a:pPr marL="0" lvl="0" indent="0">
              <a:buClr>
                <a:srgbClr val="629DD1"/>
              </a:buClr>
              <a:buNone/>
            </a:pPr>
            <a:endParaRPr lang="de-DE" sz="1900" b="1" u="sng" dirty="0">
              <a:solidFill>
                <a:srgbClr val="242852"/>
              </a:solidFill>
              <a:sym typeface="Wingdings" panose="05000000000000000000" pitchFamily="2" charset="2"/>
            </a:endParaRPr>
          </a:p>
          <a:p>
            <a:pPr lvl="0">
              <a:buClr>
                <a:srgbClr val="629DD1"/>
              </a:buClr>
              <a:buFont typeface="Wingdings"/>
              <a:buChar char="à"/>
            </a:pPr>
            <a:r>
              <a:rPr lang="de-DE" sz="1900" dirty="0">
                <a:solidFill>
                  <a:srgbClr val="242852"/>
                </a:solidFill>
                <a:sym typeface="Wingdings" panose="05000000000000000000" pitchFamily="2" charset="2"/>
              </a:rPr>
              <a:t>Mitteilung an Lehrer/Eltern</a:t>
            </a:r>
          </a:p>
          <a:p>
            <a:pPr lvl="0">
              <a:buClr>
                <a:srgbClr val="629DD1"/>
              </a:buClr>
              <a:buFont typeface="Wingdings"/>
              <a:buChar char="à"/>
            </a:pPr>
            <a:r>
              <a:rPr lang="de-DE" sz="1900" dirty="0">
                <a:solidFill>
                  <a:srgbClr val="242852"/>
                </a:solidFill>
                <a:sym typeface="Wingdings" panose="05000000000000000000" pitchFamily="2" charset="2"/>
              </a:rPr>
              <a:t>Entschuldigungen</a:t>
            </a:r>
          </a:p>
          <a:p>
            <a:pPr lvl="0">
              <a:buClr>
                <a:srgbClr val="629DD1"/>
              </a:buClr>
              <a:buFont typeface="Wingdings"/>
              <a:buChar char="à"/>
            </a:pPr>
            <a:r>
              <a:rPr lang="de-DE" sz="1900" dirty="0">
                <a:solidFill>
                  <a:srgbClr val="242852"/>
                </a:solidFill>
                <a:sym typeface="Wingdings" panose="05000000000000000000" pitchFamily="2" charset="2"/>
              </a:rPr>
              <a:t>Fehlende Hausaufgaben</a:t>
            </a:r>
          </a:p>
          <a:p>
            <a:pPr lvl="0">
              <a:buClr>
                <a:srgbClr val="629DD1"/>
              </a:buClr>
              <a:buFont typeface="Wingdings"/>
              <a:buChar char="à"/>
            </a:pPr>
            <a:r>
              <a:rPr lang="de-DE" sz="1900" dirty="0">
                <a:solidFill>
                  <a:srgbClr val="242852"/>
                </a:solidFill>
                <a:sym typeface="Wingdings" panose="05000000000000000000" pitchFamily="2" charset="2"/>
              </a:rPr>
              <a:t>Informationen: Regelungen, Regeln</a:t>
            </a:r>
          </a:p>
          <a:p>
            <a:endParaRPr lang="de-DE" sz="1600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648200" y="1600200"/>
            <a:ext cx="4038600" cy="47811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1600" u="sng" dirty="0"/>
              <a:t>Nicht erledigte Hausaufgaben</a:t>
            </a:r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r>
              <a:rPr lang="de-DE" sz="1600" u="sng" dirty="0"/>
              <a:t>Bemerkungen/Termine</a:t>
            </a:r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endParaRPr lang="de-DE" sz="1600" u="sng" dirty="0"/>
          </a:p>
          <a:p>
            <a:pPr marL="0" indent="0">
              <a:buNone/>
            </a:pPr>
            <a:endParaRPr lang="de-D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300" dirty="0">
                <a:solidFill>
                  <a:schemeClr val="tx1"/>
                </a:solidFill>
              </a:rPr>
              <a:t>Unterschrift der Erziehungsberechtigten________________</a:t>
            </a:r>
          </a:p>
          <a:p>
            <a:pPr marL="0" indent="0">
              <a:buNone/>
            </a:pPr>
            <a:endParaRPr lang="de-DE" sz="1600" b="1" u="sng" dirty="0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013025"/>
              </p:ext>
            </p:extLst>
          </p:nvPr>
        </p:nvGraphicFramePr>
        <p:xfrm>
          <a:off x="4716015" y="2060848"/>
          <a:ext cx="4128119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571">
                <a:tc>
                  <a:txBody>
                    <a:bodyPr/>
                    <a:lstStyle/>
                    <a:p>
                      <a:r>
                        <a:rPr lang="de-DE" sz="1200" dirty="0"/>
                        <a:t>Datum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Unterschrift Lehrer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Unterschrift Eltern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7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57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203146"/>
              </p:ext>
            </p:extLst>
          </p:nvPr>
        </p:nvGraphicFramePr>
        <p:xfrm>
          <a:off x="4716016" y="3861048"/>
          <a:ext cx="410445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434">
                <a:tc>
                  <a:txBody>
                    <a:bodyPr/>
                    <a:lstStyle/>
                    <a:p>
                      <a:r>
                        <a:rPr lang="de-DE" dirty="0"/>
                        <a:t>Bemerkungen/Termine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9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55576" y="2132856"/>
            <a:ext cx="3346704" cy="2743200"/>
          </a:xfrm>
        </p:spPr>
        <p:txBody>
          <a:bodyPr/>
          <a:lstStyle/>
          <a:p>
            <a:pPr marL="0" lvl="0" indent="0">
              <a:buClr>
                <a:srgbClr val="629DD1"/>
              </a:buClr>
              <a:buNone/>
            </a:pPr>
            <a:r>
              <a:rPr lang="de-DE" sz="1900" b="1" u="sng" dirty="0">
                <a:solidFill>
                  <a:srgbClr val="242852"/>
                </a:solidFill>
                <a:sym typeface="Wingdings" panose="05000000000000000000" pitchFamily="2" charset="2"/>
              </a:rPr>
              <a:t>Organisation des Schülers:</a:t>
            </a:r>
          </a:p>
          <a:p>
            <a:pPr lvl="0">
              <a:buClr>
                <a:srgbClr val="629DD1"/>
              </a:buClr>
              <a:buFont typeface="Wingdings"/>
              <a:buChar char="à"/>
            </a:pPr>
            <a:r>
              <a:rPr lang="de-DE" sz="1900" dirty="0">
                <a:solidFill>
                  <a:srgbClr val="242852"/>
                </a:solidFill>
                <a:sym typeface="Wingdings" panose="05000000000000000000" pitchFamily="2" charset="2"/>
              </a:rPr>
              <a:t>Hausaufgaben </a:t>
            </a:r>
          </a:p>
          <a:p>
            <a:pPr lvl="0">
              <a:buClr>
                <a:srgbClr val="629DD1"/>
              </a:buClr>
              <a:buFont typeface="Wingdings"/>
              <a:buChar char="à"/>
            </a:pPr>
            <a:r>
              <a:rPr lang="de-DE" sz="1900" dirty="0">
                <a:solidFill>
                  <a:srgbClr val="242852"/>
                </a:solidFill>
                <a:sym typeface="Wingdings" panose="05000000000000000000" pitchFamily="2" charset="2"/>
              </a:rPr>
              <a:t>Kalender (Ferien; Termine; Arbeiten)</a:t>
            </a:r>
          </a:p>
          <a:p>
            <a:pPr lvl="0">
              <a:buClr>
                <a:srgbClr val="629DD1"/>
              </a:buClr>
              <a:buFont typeface="Wingdings"/>
              <a:buChar char="à"/>
            </a:pPr>
            <a:r>
              <a:rPr lang="de-DE" sz="1900" dirty="0">
                <a:solidFill>
                  <a:srgbClr val="242852"/>
                </a:solidFill>
                <a:sym typeface="Wingdings" panose="05000000000000000000" pitchFamily="2" charset="2"/>
              </a:rPr>
              <a:t>Stundenpläne</a:t>
            </a:r>
          </a:p>
          <a:p>
            <a:pPr lvl="0">
              <a:buClr>
                <a:srgbClr val="629DD1"/>
              </a:buClr>
              <a:buFont typeface="Wingdings"/>
              <a:buChar char="à"/>
            </a:pPr>
            <a:r>
              <a:rPr lang="de-DE" sz="1900" dirty="0">
                <a:solidFill>
                  <a:srgbClr val="242852"/>
                </a:solidFill>
                <a:sym typeface="Wingdings" panose="05000000000000000000" pitchFamily="2" charset="2"/>
              </a:rPr>
              <a:t>Notenspiegel</a:t>
            </a:r>
          </a:p>
          <a:p>
            <a:pPr lvl="0">
              <a:buClr>
                <a:srgbClr val="629DD1"/>
              </a:buClr>
              <a:buFont typeface="Wingdings"/>
              <a:buChar char="à"/>
            </a:pPr>
            <a:r>
              <a:rPr lang="de-DE" sz="1900" dirty="0">
                <a:solidFill>
                  <a:srgbClr val="242852"/>
                </a:solidFill>
                <a:sym typeface="Wingdings" panose="05000000000000000000" pitchFamily="2" charset="2"/>
              </a:rPr>
              <a:t>Lerntipps</a:t>
            </a:r>
          </a:p>
          <a:p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6016" y="2204864"/>
            <a:ext cx="4041775" cy="442535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Notizen und Aufgaben</a:t>
            </a:r>
          </a:p>
          <a:p>
            <a:pPr marL="0" indent="0">
              <a:buNone/>
            </a:pPr>
            <a:endParaRPr lang="de-DE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3825" y="4858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Selbstorganisation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222875"/>
              </p:ext>
            </p:extLst>
          </p:nvPr>
        </p:nvGraphicFramePr>
        <p:xfrm>
          <a:off x="4572000" y="2276872"/>
          <a:ext cx="4176465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3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2880">
                <a:tc>
                  <a:txBody>
                    <a:bodyPr/>
                    <a:lstStyle/>
                    <a:p>
                      <a:r>
                        <a:rPr lang="de-DE" sz="1400" dirty="0"/>
                        <a:t>Fach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Für Montag/</a:t>
                      </a:r>
                      <a:r>
                        <a:rPr lang="de-DE" sz="1400" dirty="0" err="1"/>
                        <a:t>Monday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erledigt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88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88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508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7992888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de-DE" sz="3200" dirty="0"/>
              <a:t>Herzlich willkommen an der Limesschule!</a:t>
            </a:r>
          </a:p>
        </p:txBody>
      </p:sp>
      <p:pic>
        <p:nvPicPr>
          <p:cNvPr id="8" name="Grafik 7" descr="Ein Bild, das Tafel, Handschrift, Schwarzweiß, Text enthält.&#10;&#10;Automatisch generierte Beschreibung">
            <a:extLst>
              <a:ext uri="{FF2B5EF4-FFF2-40B4-BE49-F238E27FC236}">
                <a16:creationId xmlns:a16="http://schemas.microsoft.com/office/drawing/2014/main" id="{0D1761C0-B459-820F-A4CD-29B03087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47664" y="1821180"/>
            <a:ext cx="6312024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99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" y="114248"/>
            <a:ext cx="9135750" cy="648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595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8519" y="522337"/>
            <a:ext cx="6186961" cy="1143000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/>
              <a:t>In den ersten Wochen: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644008" y="2132856"/>
            <a:ext cx="3815280" cy="347472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de-DE" b="1" dirty="0"/>
              <a:t>Kontrolle, dass…</a:t>
            </a:r>
          </a:p>
          <a:p>
            <a:pPr>
              <a:buFont typeface="Wingdings"/>
              <a:buChar char="à"/>
            </a:pPr>
            <a:r>
              <a:rPr lang="de-DE" dirty="0">
                <a:sym typeface="Wingdings" panose="05000000000000000000" pitchFamily="2" charset="2"/>
              </a:rPr>
              <a:t>Hausaufgaben (ordentlich) erledigt wurden</a:t>
            </a:r>
          </a:p>
          <a:p>
            <a:pPr>
              <a:buFont typeface="Wingdings"/>
              <a:buChar char="à"/>
            </a:pPr>
            <a:r>
              <a:rPr lang="de-DE" dirty="0">
                <a:sym typeface="Wingdings" panose="05000000000000000000" pitchFamily="2" charset="2"/>
              </a:rPr>
              <a:t>Ranzen/ Sportsachen gepackt sind</a:t>
            </a:r>
          </a:p>
          <a:p>
            <a:pPr>
              <a:buFont typeface="Wingdings"/>
              <a:buChar char="à"/>
            </a:pPr>
            <a:r>
              <a:rPr lang="de-DE" dirty="0">
                <a:sym typeface="Wingdings" panose="05000000000000000000" pitchFamily="2" charset="2"/>
              </a:rPr>
              <a:t>Essen und Trinken</a:t>
            </a:r>
          </a:p>
          <a:p>
            <a:pPr>
              <a:buFont typeface="Wingdings"/>
              <a:buChar char="à"/>
            </a:pPr>
            <a:r>
              <a:rPr lang="de-DE" dirty="0">
                <a:sym typeface="Wingdings" panose="05000000000000000000" pitchFamily="2" charset="2"/>
              </a:rPr>
              <a:t>Unterrichtsmaterialien abgeheftet sind</a:t>
            </a:r>
          </a:p>
          <a:p>
            <a:pPr>
              <a:buFont typeface="Wingdings"/>
              <a:buChar char="à"/>
            </a:pPr>
            <a:r>
              <a:rPr lang="de-DE" dirty="0">
                <a:sym typeface="Wingdings" panose="05000000000000000000" pitchFamily="2" charset="2"/>
              </a:rPr>
              <a:t>Besprochene Regeln eingehalten werden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420888"/>
            <a:ext cx="42862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14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3744416" cy="46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Probleme??? </a:t>
            </a:r>
          </a:p>
        </p:txBody>
      </p:sp>
      <p:pic>
        <p:nvPicPr>
          <p:cNvPr id="6146" name="Picture 2" descr="C:\Users\Dietrich\AppData\Local\Microsoft\Windows\Temporary Internet Files\Content.IE5\H49ARH9D\MM900356586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97" y="955659"/>
            <a:ext cx="351316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467544" y="1787353"/>
            <a:ext cx="374441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Fachlehrerinnen und -lehrer</a:t>
            </a:r>
          </a:p>
        </p:txBody>
      </p:sp>
      <p:sp>
        <p:nvSpPr>
          <p:cNvPr id="8" name="Pfeil nach unten 7"/>
          <p:cNvSpPr/>
          <p:nvPr/>
        </p:nvSpPr>
        <p:spPr>
          <a:xfrm>
            <a:off x="2195736" y="2348880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73865"/>
            <a:ext cx="2921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648634"/>
            <a:ext cx="3744416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74157"/>
            <a:ext cx="2921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10150"/>
            <a:ext cx="3773735" cy="93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11560" y="274027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Klassenlehrerinnen und -lehrer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331640" y="3708107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Zweigleiterinnen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55575" y="4787860"/>
            <a:ext cx="324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Schulleitung</a:t>
            </a:r>
          </a:p>
        </p:txBody>
      </p:sp>
    </p:spTree>
    <p:extLst>
      <p:ext uri="{BB962C8B-B14F-4D97-AF65-F5344CB8AC3E}">
        <p14:creationId xmlns:p14="http://schemas.microsoft.com/office/powerpoint/2010/main" val="217069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1750" y="260648"/>
            <a:ext cx="4500500" cy="864096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/>
              <a:t>Musikunterricht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22D631-F784-4A24-0B7C-75C0C3C1A430}"/>
              </a:ext>
            </a:extLst>
          </p:cNvPr>
          <p:cNvSpPr txBox="1"/>
          <p:nvPr/>
        </p:nvSpPr>
        <p:spPr>
          <a:xfrm>
            <a:off x="755576" y="148478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Gymnasium:</a:t>
            </a:r>
            <a:r>
              <a:rPr lang="de-DE" sz="2400" dirty="0"/>
              <a:t> </a:t>
            </a:r>
            <a:r>
              <a:rPr lang="de-DE" sz="2400" u="sng" dirty="0"/>
              <a:t>2 Stunden</a:t>
            </a:r>
            <a:r>
              <a:rPr lang="de-DE" sz="2400" dirty="0"/>
              <a:t> Musikunterricht/Woche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A26E7D6-33FE-D088-175F-A90B4AEAC084}"/>
              </a:ext>
            </a:extLst>
          </p:cNvPr>
          <p:cNvSpPr txBox="1"/>
          <p:nvPr/>
        </p:nvSpPr>
        <p:spPr>
          <a:xfrm>
            <a:off x="755576" y="3789040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Realschule:</a:t>
            </a:r>
            <a:r>
              <a:rPr lang="de-DE" sz="2400" dirty="0"/>
              <a:t> 	</a:t>
            </a:r>
            <a:r>
              <a:rPr lang="de-DE" sz="2400" u="sng" dirty="0"/>
              <a:t>kein</a:t>
            </a:r>
            <a:r>
              <a:rPr lang="de-DE" sz="2400" dirty="0"/>
              <a:t> Musikunterricht in Jahrgang 5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01CCDDC-FEA3-89CE-38C6-2764FF4BBD36}"/>
              </a:ext>
            </a:extLst>
          </p:cNvPr>
          <p:cNvSpPr txBox="1"/>
          <p:nvPr/>
        </p:nvSpPr>
        <p:spPr>
          <a:xfrm>
            <a:off x="755576" y="5085184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Hauptschule:</a:t>
            </a:r>
            <a:r>
              <a:rPr lang="de-DE" sz="2400" dirty="0"/>
              <a:t> </a:t>
            </a:r>
            <a:r>
              <a:rPr lang="de-DE" sz="2400" u="sng" dirty="0"/>
              <a:t>kein</a:t>
            </a:r>
            <a:r>
              <a:rPr lang="de-DE" sz="2400" dirty="0"/>
              <a:t> Musikunterricht in Jahrgang 5</a:t>
            </a:r>
          </a:p>
          <a:p>
            <a:endParaRPr lang="de-DE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2F8DF01-53FA-7E27-981D-8708666E6487}"/>
              </a:ext>
            </a:extLst>
          </p:cNvPr>
          <p:cNvSpPr txBox="1"/>
          <p:nvPr/>
        </p:nvSpPr>
        <p:spPr>
          <a:xfrm>
            <a:off x="1304107" y="1988840"/>
            <a:ext cx="506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 Stunde im Klassenverband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2A31D86-5B8B-1925-F7B0-E65EEADEE165}"/>
              </a:ext>
            </a:extLst>
          </p:cNvPr>
          <p:cNvSpPr txBox="1"/>
          <p:nvPr/>
        </p:nvSpPr>
        <p:spPr>
          <a:xfrm>
            <a:off x="1304107" y="2364321"/>
            <a:ext cx="491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 Stunde im Ensemble: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34908BE-3DA8-6165-3791-BD2D5447179C}"/>
              </a:ext>
            </a:extLst>
          </p:cNvPr>
          <p:cNvSpPr txBox="1"/>
          <p:nvPr/>
        </p:nvSpPr>
        <p:spPr>
          <a:xfrm>
            <a:off x="4788024" y="2348880"/>
            <a:ext cx="491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2" charset="2"/>
              <a:buChar char="-"/>
            </a:pPr>
            <a:r>
              <a:rPr lang="de-DE" i="1" dirty="0">
                <a:solidFill>
                  <a:schemeClr val="accent6"/>
                </a:solidFill>
              </a:rPr>
              <a:t>Chor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0A7B4E8-5B37-2081-52AA-86750F570627}"/>
              </a:ext>
            </a:extLst>
          </p:cNvPr>
          <p:cNvSpPr txBox="1"/>
          <p:nvPr/>
        </p:nvSpPr>
        <p:spPr>
          <a:xfrm>
            <a:off x="4788024" y="2708920"/>
            <a:ext cx="491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2" charset="2"/>
              <a:buChar char="-"/>
            </a:pPr>
            <a:r>
              <a:rPr lang="de-DE" i="1" dirty="0">
                <a:solidFill>
                  <a:schemeClr val="accent6"/>
                </a:solidFill>
              </a:rPr>
              <a:t>Percussion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A6C5CA0-CFAA-EFA0-1074-5A50C6BB63E0}"/>
              </a:ext>
            </a:extLst>
          </p:cNvPr>
          <p:cNvSpPr txBox="1"/>
          <p:nvPr/>
        </p:nvSpPr>
        <p:spPr>
          <a:xfrm>
            <a:off x="4798299" y="3068960"/>
            <a:ext cx="193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2" charset="2"/>
              <a:buChar char="-"/>
            </a:pPr>
            <a:r>
              <a:rPr lang="de-DE" i="1" dirty="0">
                <a:solidFill>
                  <a:schemeClr val="accent6"/>
                </a:solidFill>
              </a:rPr>
              <a:t>Juniorband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A8BC76A-3320-8AD4-6337-CE3F1896621E}"/>
              </a:ext>
            </a:extLst>
          </p:cNvPr>
          <p:cNvSpPr txBox="1"/>
          <p:nvPr/>
        </p:nvSpPr>
        <p:spPr>
          <a:xfrm>
            <a:off x="1304107" y="4293096"/>
            <a:ext cx="679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 Stunde im Ensemble (s.o.) als AG-Angebot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48A6B67-8546-52D0-AA33-B29EE29DC130}"/>
              </a:ext>
            </a:extLst>
          </p:cNvPr>
          <p:cNvSpPr txBox="1"/>
          <p:nvPr/>
        </p:nvSpPr>
        <p:spPr>
          <a:xfrm>
            <a:off x="1334928" y="5589240"/>
            <a:ext cx="679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 Stunde im Ensemble (s.o.) als AG-Angebot</a:t>
            </a:r>
          </a:p>
        </p:txBody>
      </p:sp>
    </p:spTree>
    <p:extLst>
      <p:ext uri="{BB962C8B-B14F-4D97-AF65-F5344CB8AC3E}">
        <p14:creationId xmlns:p14="http://schemas.microsoft.com/office/powerpoint/2010/main" val="145414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7724" y="332656"/>
            <a:ext cx="5004556" cy="1143000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/>
              <a:t>Einführungswoche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0EEA38C-08D4-D4B9-13EC-D229B302C2CE}"/>
              </a:ext>
            </a:extLst>
          </p:cNvPr>
          <p:cNvSpPr txBox="1"/>
          <p:nvPr/>
        </p:nvSpPr>
        <p:spPr>
          <a:xfrm>
            <a:off x="467544" y="1485945"/>
            <a:ext cx="52043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Einschulungsfeier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5987275-6926-1E07-F5A1-A93354C23CBC}"/>
              </a:ext>
            </a:extLst>
          </p:cNvPr>
          <p:cNvSpPr txBox="1"/>
          <p:nvPr/>
        </p:nvSpPr>
        <p:spPr>
          <a:xfrm>
            <a:off x="501122" y="3068960"/>
            <a:ext cx="52043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KL-Unterricht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15F332-7187-151F-9EB3-5C2AA142B27B}"/>
              </a:ext>
            </a:extLst>
          </p:cNvPr>
          <p:cNvSpPr txBox="1"/>
          <p:nvPr/>
        </p:nvSpPr>
        <p:spPr>
          <a:xfrm>
            <a:off x="467544" y="4511587"/>
            <a:ext cx="52043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Andacht zum Schulanfang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825E7E3-037B-D917-FF8C-23E71C4D4D97}"/>
              </a:ext>
            </a:extLst>
          </p:cNvPr>
          <p:cNvSpPr txBox="1"/>
          <p:nvPr/>
        </p:nvSpPr>
        <p:spPr>
          <a:xfrm>
            <a:off x="899590" y="1979015"/>
            <a:ext cx="520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11 Uhr Taubenberghalle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11040B2-6DCF-AD75-8DB4-86B66AD13F0B}"/>
              </a:ext>
            </a:extLst>
          </p:cNvPr>
          <p:cNvSpPr txBox="1"/>
          <p:nvPr/>
        </p:nvSpPr>
        <p:spPr>
          <a:xfrm>
            <a:off x="899590" y="2409412"/>
            <a:ext cx="598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Im Anschluss KL-Unterricht bis 13 Uhr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9F7BE9C-5083-D548-A51F-B379E5EDC8D9}"/>
              </a:ext>
            </a:extLst>
          </p:cNvPr>
          <p:cNvSpPr txBox="1"/>
          <p:nvPr/>
        </p:nvSpPr>
        <p:spPr>
          <a:xfrm>
            <a:off x="899587" y="5434884"/>
            <a:ext cx="754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evangelisch, katholisch, muslimisch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2542878-A95E-2E39-ED39-C32DF6DDE813}"/>
              </a:ext>
            </a:extLst>
          </p:cNvPr>
          <p:cNvSpPr txBox="1"/>
          <p:nvPr/>
        </p:nvSpPr>
        <p:spPr>
          <a:xfrm>
            <a:off x="899588" y="5004167"/>
            <a:ext cx="754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Donnerstag, 1. Stunde (07:40 Uhr) in der Aula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E944E4B-9FC3-6ECD-50AF-E01EE73A6571}"/>
              </a:ext>
            </a:extLst>
          </p:cNvPr>
          <p:cNvSpPr txBox="1"/>
          <p:nvPr/>
        </p:nvSpPr>
        <p:spPr>
          <a:xfrm>
            <a:off x="899586" y="5867980"/>
            <a:ext cx="754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Teilnahme freiwillig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123A343-6B30-2CCB-8BEE-4E13C80D2D77}"/>
              </a:ext>
            </a:extLst>
          </p:cNvPr>
          <p:cNvSpPr txBox="1"/>
          <p:nvPr/>
        </p:nvSpPr>
        <p:spPr>
          <a:xfrm>
            <a:off x="899588" y="3562250"/>
            <a:ext cx="763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Mittwoch bis Freitag: Unterricht bei den Klassenlehrerinnen und Klassenlehrern von der 2. bis zur 6. Stunde (8:30 Uhr bis 12:55 Uhr)</a:t>
            </a:r>
          </a:p>
        </p:txBody>
      </p:sp>
    </p:spTree>
    <p:extLst>
      <p:ext uri="{BB962C8B-B14F-4D97-AF65-F5344CB8AC3E}">
        <p14:creationId xmlns:p14="http://schemas.microsoft.com/office/powerpoint/2010/main" val="414015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90870" y="311187"/>
            <a:ext cx="5004556" cy="1143000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/>
              <a:t>Sponsorenlauf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0EEA38C-08D4-D4B9-13EC-D229B302C2CE}"/>
              </a:ext>
            </a:extLst>
          </p:cNvPr>
          <p:cNvSpPr txBox="1"/>
          <p:nvPr/>
        </p:nvSpPr>
        <p:spPr>
          <a:xfrm>
            <a:off x="683568" y="1770683"/>
            <a:ext cx="52043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Sponsorenlauf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825E7E3-037B-D917-FF8C-23E71C4D4D97}"/>
              </a:ext>
            </a:extLst>
          </p:cNvPr>
          <p:cNvSpPr txBox="1"/>
          <p:nvPr/>
        </p:nvSpPr>
        <p:spPr>
          <a:xfrm>
            <a:off x="1115614" y="2263753"/>
            <a:ext cx="520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Freitag, 30.08.24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11040B2-6DCF-AD75-8DB4-86B66AD13F0B}"/>
              </a:ext>
            </a:extLst>
          </p:cNvPr>
          <p:cNvSpPr txBox="1"/>
          <p:nvPr/>
        </p:nvSpPr>
        <p:spPr>
          <a:xfrm>
            <a:off x="1115614" y="2694150"/>
            <a:ext cx="598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Sportplatz </a:t>
            </a:r>
            <a:r>
              <a:rPr lang="de-DE" dirty="0" err="1"/>
              <a:t>Zissenbach</a:t>
            </a:r>
            <a:r>
              <a:rPr lang="de-DE" dirty="0"/>
              <a:t> (Treffpunkt Schule)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24EBE48-1501-7717-A078-D795B5E33A0B}"/>
              </a:ext>
            </a:extLst>
          </p:cNvPr>
          <p:cNvSpPr txBox="1"/>
          <p:nvPr/>
        </p:nvSpPr>
        <p:spPr>
          <a:xfrm>
            <a:off x="1115614" y="3119532"/>
            <a:ext cx="598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Anschaffung von altersgerechtem Sport-Equipment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3D791BA-937B-28CA-0202-39E503CE6CBE}"/>
              </a:ext>
            </a:extLst>
          </p:cNvPr>
          <p:cNvSpPr txBox="1"/>
          <p:nvPr/>
        </p:nvSpPr>
        <p:spPr>
          <a:xfrm>
            <a:off x="1115614" y="3544914"/>
            <a:ext cx="598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Sportsachen, Trinkflasche, Sonnencreme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1918B7A-841F-01D5-6062-A36CD86C4F37}"/>
              </a:ext>
            </a:extLst>
          </p:cNvPr>
          <p:cNvSpPr txBox="1"/>
          <p:nvPr/>
        </p:nvSpPr>
        <p:spPr>
          <a:xfrm>
            <a:off x="1115614" y="4449306"/>
            <a:ext cx="712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Bitte unterstützen Sie Ihre Kinder dabei, sich über die Ferien einen oder mehrere Sponsoren zu suchen.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047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4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19829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sz="4400" dirty="0"/>
              <a:t>Hinweise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1042044" y="2007781"/>
            <a:ext cx="6644208" cy="50405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Krankmeldungen bitte nicht über das Sekretariat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595C549-CF1C-1EF1-A6E8-38CCE303188A}"/>
              </a:ext>
            </a:extLst>
          </p:cNvPr>
          <p:cNvSpPr txBox="1">
            <a:spLocks/>
          </p:cNvSpPr>
          <p:nvPr/>
        </p:nvSpPr>
        <p:spPr>
          <a:xfrm>
            <a:off x="1042044" y="2802009"/>
            <a:ext cx="664420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Adressen aktuell halten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6A500F6-4BDD-D11B-6EC9-78C568B8C5E5}"/>
              </a:ext>
            </a:extLst>
          </p:cNvPr>
          <p:cNvSpPr txBox="1">
            <a:spLocks/>
          </p:cNvSpPr>
          <p:nvPr/>
        </p:nvSpPr>
        <p:spPr>
          <a:xfrm>
            <a:off x="1000003" y="3110759"/>
            <a:ext cx="664420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pPr marL="45720" indent="0">
              <a:buNone/>
            </a:pP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157853C-F4FF-0FCC-44A8-B5FC0277C706}"/>
              </a:ext>
            </a:extLst>
          </p:cNvPr>
          <p:cNvSpPr txBox="1">
            <a:spLocks/>
          </p:cNvSpPr>
          <p:nvPr/>
        </p:nvSpPr>
        <p:spPr>
          <a:xfrm>
            <a:off x="1042044" y="3629120"/>
            <a:ext cx="664420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Unsere Schulordnung heißt Wegweiser und befindet sich im Limesplaner.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E1EC89D-CF96-A765-41B0-0D523C89F2EE}"/>
              </a:ext>
            </a:extLst>
          </p:cNvPr>
          <p:cNvSpPr txBox="1">
            <a:spLocks/>
          </p:cNvSpPr>
          <p:nvPr/>
        </p:nvSpPr>
        <p:spPr>
          <a:xfrm>
            <a:off x="1072649" y="4653136"/>
            <a:ext cx="664420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Spinde</a:t>
            </a:r>
          </a:p>
        </p:txBody>
      </p:sp>
    </p:spTree>
    <p:extLst>
      <p:ext uri="{BB962C8B-B14F-4D97-AF65-F5344CB8AC3E}">
        <p14:creationId xmlns:p14="http://schemas.microsoft.com/office/powerpoint/2010/main" val="349195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62A2C-C819-EE74-E264-B45ED42A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844824"/>
            <a:ext cx="7488832" cy="1143000"/>
          </a:xfrm>
        </p:spPr>
        <p:txBody>
          <a:bodyPr/>
          <a:lstStyle/>
          <a:p>
            <a:pPr algn="ctr"/>
            <a:r>
              <a:rPr lang="de-DE" dirty="0"/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5514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619672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Vorstellungsrunde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7560840" cy="2232248"/>
          </a:xfrm>
        </p:spPr>
        <p:txBody>
          <a:bodyPr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de-DE" sz="1800" dirty="0"/>
              <a:t>Frau Breuer			        stellvertretende Schulleiterin		</a:t>
            </a:r>
          </a:p>
          <a:p>
            <a:r>
              <a:rPr lang="de-DE" sz="1800" dirty="0"/>
              <a:t>Frau </a:t>
            </a:r>
            <a:r>
              <a:rPr lang="de-DE" sz="1800" dirty="0" err="1"/>
              <a:t>Guse</a:t>
            </a:r>
            <a:r>
              <a:rPr lang="de-DE" sz="1800" dirty="0"/>
              <a:t>, Frau Herfurth	        Zweigleiterinnen</a:t>
            </a:r>
          </a:p>
          <a:p>
            <a:pPr marL="0" indent="0">
              <a:buNone/>
            </a:pPr>
            <a:r>
              <a:rPr lang="de-DE" sz="1800" dirty="0"/>
              <a:t>   und Frau Peitz	</a:t>
            </a:r>
          </a:p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endParaRPr lang="de-DE" sz="1800" dirty="0"/>
          </a:p>
          <a:p>
            <a:r>
              <a:rPr lang="de-DE" sz="1800" dirty="0"/>
              <a:t>Herr Schilling			        Koordination Jahrgang 5</a:t>
            </a:r>
          </a:p>
          <a:p>
            <a:endParaRPr lang="de-DE" sz="1800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494212A8-49DA-47F3-82F8-4FE03A1E5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015596"/>
              </p:ext>
            </p:extLst>
          </p:nvPr>
        </p:nvGraphicFramePr>
        <p:xfrm>
          <a:off x="251520" y="4221088"/>
          <a:ext cx="8712968" cy="2066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625279964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38423153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893925487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716794"/>
                    </a:ext>
                  </a:extLst>
                </a:gridCol>
              </a:tblGrid>
              <a:tr h="382700">
                <a:tc>
                  <a:txBody>
                    <a:bodyPr/>
                    <a:lstStyle/>
                    <a:p>
                      <a:r>
                        <a:rPr lang="de-DE" dirty="0"/>
                        <a:t>Klasse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Klassenlehrer*innen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Klassenlehrer*innen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72419"/>
                  </a:ext>
                </a:extLst>
              </a:tr>
              <a:tr h="382700">
                <a:tc>
                  <a:txBody>
                    <a:bodyPr/>
                    <a:lstStyle/>
                    <a:p>
                      <a:r>
                        <a:rPr lang="de-DE" dirty="0"/>
                        <a:t>5aR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Frau </a:t>
                      </a:r>
                      <a:r>
                        <a:rPr lang="de-DE" dirty="0" err="1"/>
                        <a:t>Katthagen</a:t>
                      </a:r>
                      <a:r>
                        <a:rPr lang="de-DE" dirty="0"/>
                        <a:t> / Frau Schommer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Frau Fäth / Herr Fink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959984"/>
                  </a:ext>
                </a:extLst>
              </a:tr>
              <a:tr h="590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5bR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Frau Sen / Herr </a:t>
                      </a:r>
                      <a:r>
                        <a:rPr lang="de-DE" dirty="0" err="1"/>
                        <a:t>Jamali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5bG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Frau Großmann / Frau </a:t>
                      </a:r>
                      <a:r>
                        <a:rPr lang="de-DE" dirty="0" err="1"/>
                        <a:t>Ismajli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652667"/>
                  </a:ext>
                </a:extLst>
              </a:tr>
              <a:tr h="660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5cR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Herr Wilhelmy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5aH</a:t>
                      </a:r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Frau Moos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816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3805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27280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Vorstellung des Ganztags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E057401-FC46-6398-8B87-119A2037D7BA}"/>
              </a:ext>
            </a:extLst>
          </p:cNvPr>
          <p:cNvSpPr txBox="1"/>
          <p:nvPr/>
        </p:nvSpPr>
        <p:spPr>
          <a:xfrm>
            <a:off x="395536" y="1718226"/>
            <a:ext cx="784887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Ansprechpartnerinnen für den Ganztag:</a:t>
            </a:r>
          </a:p>
          <a:p>
            <a:endParaRPr lang="de-DE" sz="2000" dirty="0"/>
          </a:p>
          <a:p>
            <a:r>
              <a:rPr lang="de-DE" sz="2800" b="1" dirty="0"/>
              <a:t>Melanie Kleinwächter</a:t>
            </a:r>
            <a:r>
              <a:rPr lang="de-DE" sz="2800" i="1" dirty="0"/>
              <a:t> </a:t>
            </a:r>
            <a:r>
              <a:rPr lang="de-DE" sz="2800" dirty="0"/>
              <a:t>und</a:t>
            </a:r>
            <a:r>
              <a:rPr lang="de-DE" sz="2800" i="1" dirty="0"/>
              <a:t> </a:t>
            </a:r>
            <a:r>
              <a:rPr lang="de-DE" sz="2800" b="1" dirty="0"/>
              <a:t>Beatrice Schlenke</a:t>
            </a:r>
          </a:p>
          <a:p>
            <a:endParaRPr lang="de-DE" sz="1000" b="1" dirty="0"/>
          </a:p>
          <a:p>
            <a:r>
              <a:rPr lang="de-DE" sz="2200" i="1" dirty="0" err="1"/>
              <a:t>melanie.kleinwaechter@schule.hessen.de</a:t>
            </a:r>
            <a:endParaRPr lang="de-DE" sz="2200" i="1" dirty="0"/>
          </a:p>
          <a:p>
            <a:r>
              <a:rPr lang="de-DE" sz="2200" i="1" dirty="0"/>
              <a:t>beatrice.schlenke@schule.hessen.de</a:t>
            </a:r>
          </a:p>
          <a:p>
            <a:endParaRPr lang="de-DE" sz="28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03A7BE3-8C1E-29F1-7696-586446DED04A}"/>
              </a:ext>
            </a:extLst>
          </p:cNvPr>
          <p:cNvSpPr txBox="1"/>
          <p:nvPr/>
        </p:nvSpPr>
        <p:spPr>
          <a:xfrm>
            <a:off x="899592" y="4221088"/>
            <a:ext cx="66247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Nachmittagsbetreuung im ASC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Mensa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AGs</a:t>
            </a:r>
          </a:p>
        </p:txBody>
      </p:sp>
    </p:spTree>
    <p:extLst>
      <p:ext uri="{BB962C8B-B14F-4D97-AF65-F5344CB8AC3E}">
        <p14:creationId xmlns:p14="http://schemas.microsoft.com/office/powerpoint/2010/main" val="1025266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Vorstellung der Schulsozialarbeit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2E3CD02-BA18-7195-1545-59EE1BA9D178}"/>
              </a:ext>
            </a:extLst>
          </p:cNvPr>
          <p:cNvSpPr txBox="1"/>
          <p:nvPr/>
        </p:nvSpPr>
        <p:spPr>
          <a:xfrm>
            <a:off x="251520" y="1998166"/>
            <a:ext cx="8568952" cy="426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de-DE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Sozialpädagogische Beratung und Angebote für Schülerinnen und Schüler</a:t>
            </a:r>
            <a:r>
              <a:rPr lang="de-DE" kern="100" dirty="0">
                <a:ea typeface="Aptos" panose="020B0004020202020204" pitchFamily="34" charset="0"/>
                <a:cs typeface="Times New Roman" panose="02020603050405020304" pitchFamily="18" charset="0"/>
              </a:rPr>
              <a:t> (g</a:t>
            </a:r>
            <a:r>
              <a:rPr lang="de-DE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ruppendynamische Konflikte, Einzelberatungen, intensive Begleitung der 5. Klassen, Ferienaktionen, Prävention und vieles mehr)</a:t>
            </a:r>
          </a:p>
          <a:p>
            <a:pPr marL="899160">
              <a:lnSpc>
                <a:spcPct val="107000"/>
              </a:lnSpc>
            </a:pPr>
            <a:r>
              <a:rPr lang="de-DE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de-DE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Ansprechpartner für Eltern und Sorgeberechtigte, Lehrerinnen und Lehrer</a:t>
            </a:r>
          </a:p>
          <a:p>
            <a:pPr marL="457200">
              <a:lnSpc>
                <a:spcPct val="107000"/>
              </a:lnSpc>
            </a:pPr>
            <a:r>
              <a:rPr lang="de-DE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de-DE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Kooperationspartner:</a:t>
            </a:r>
            <a:r>
              <a:rPr lang="de-DE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Schulpsychologie, Vereine, Familienberatungsstelle, Polizei, Jugendamt und viele mehr </a:t>
            </a:r>
          </a:p>
          <a:p>
            <a:pPr lvl="0">
              <a:lnSpc>
                <a:spcPct val="107000"/>
              </a:lnSpc>
            </a:pPr>
            <a:endParaRPr lang="de-DE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400"/>
              </a:spcAft>
            </a:pPr>
            <a:r>
              <a:rPr lang="de-D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Kontakt: 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Nicole Hinz, Florian Gleißner, Lea Jendrich</a:t>
            </a:r>
            <a:b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Tel: 06126-95 26 564</a:t>
            </a:r>
            <a:b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de-DE" sz="1800" u="sng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schulsozialarbeit-limesschule@vhs-rtk.de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68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8458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Vorstellung des BFZ</a:t>
            </a:r>
          </a:p>
        </p:txBody>
      </p:sp>
    </p:spTree>
    <p:extLst>
      <p:ext uri="{BB962C8B-B14F-4D97-AF65-F5344CB8AC3E}">
        <p14:creationId xmlns:p14="http://schemas.microsoft.com/office/powerpoint/2010/main" val="4107193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2811AF5C-FAEA-95B0-EA9A-B576D6E40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568" y="1556792"/>
            <a:ext cx="7632848" cy="1224136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de-DE" dirty="0"/>
              <a:t>Lernstandsanalyse und fördern/fordern</a:t>
            </a:r>
          </a:p>
          <a:p>
            <a:pPr marL="342900" indent="-342900">
              <a:buFontTx/>
              <a:buChar char="-"/>
            </a:pPr>
            <a:r>
              <a:rPr lang="de-DE" dirty="0"/>
              <a:t>LRS</a:t>
            </a:r>
            <a:br>
              <a:rPr lang="de-DE" dirty="0"/>
            </a:br>
            <a:endParaRPr lang="de-DE" dirty="0"/>
          </a:p>
          <a:p>
            <a:pPr marL="342900" indent="-342900">
              <a:buFontTx/>
              <a:buChar char="-"/>
            </a:pPr>
            <a:endParaRPr lang="de-DE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800" u="sng" dirty="0"/>
              <a:t>Ansprechpartnerin:</a:t>
            </a:r>
            <a:r>
              <a:rPr lang="de-DE" sz="2800" dirty="0"/>
              <a:t> 	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2800" b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800" b="1" dirty="0"/>
              <a:t>Jessica Dürr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2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i="1" dirty="0" err="1"/>
              <a:t>jessica.duerr@schule.hessen.de</a:t>
            </a:r>
            <a:endParaRPr lang="de-DE" i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A4FE061-56A9-7315-A68B-8A29DBB18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476107" cy="1080120"/>
          </a:xfrm>
        </p:spPr>
        <p:txBody>
          <a:bodyPr/>
          <a:lstStyle/>
          <a:p>
            <a:pPr marL="182880" indent="0" algn="ctr">
              <a:buNone/>
            </a:pPr>
            <a:r>
              <a:rPr lang="de-DE" dirty="0"/>
              <a:t>UBUS</a:t>
            </a:r>
          </a:p>
        </p:txBody>
      </p:sp>
    </p:spTree>
    <p:extLst>
      <p:ext uri="{BB962C8B-B14F-4D97-AF65-F5344CB8AC3E}">
        <p14:creationId xmlns:p14="http://schemas.microsoft.com/office/powerpoint/2010/main" val="3574768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Vorstellung der </a:t>
            </a:r>
            <a:r>
              <a:rPr lang="de-DE" dirty="0" err="1"/>
              <a:t>BiBo</a:t>
            </a:r>
            <a:endParaRPr lang="de-DE" dirty="0"/>
          </a:p>
        </p:txBody>
      </p:sp>
      <p:pic>
        <p:nvPicPr>
          <p:cNvPr id="4" name="Grafik 3" descr="Ein Bild, das Text, Darstellung, Design, Buch enthält.&#10;&#10;Automatisch generierte Beschreibung">
            <a:extLst>
              <a:ext uri="{FF2B5EF4-FFF2-40B4-BE49-F238E27FC236}">
                <a16:creationId xmlns:a16="http://schemas.microsoft.com/office/drawing/2014/main" id="{7A020927-8946-BA02-2BB1-81494849C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16" y="1844824"/>
            <a:ext cx="3060340" cy="311163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27BAD65-10DD-E151-E8FD-BEB9D2FB2F86}"/>
              </a:ext>
            </a:extLst>
          </p:cNvPr>
          <p:cNvSpPr txBox="1"/>
          <p:nvPr/>
        </p:nvSpPr>
        <p:spPr>
          <a:xfrm>
            <a:off x="539552" y="2354684"/>
            <a:ext cx="496855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Ansprechpartnerin: </a:t>
            </a:r>
          </a:p>
          <a:p>
            <a:endParaRPr lang="de-DE" sz="2800" b="1" i="1" dirty="0"/>
          </a:p>
          <a:p>
            <a:r>
              <a:rPr lang="de-DE" sz="2800" b="1" dirty="0"/>
              <a:t>Cordula </a:t>
            </a:r>
            <a:r>
              <a:rPr lang="de-DE" sz="2800" b="1" dirty="0" err="1"/>
              <a:t>Katthagen</a:t>
            </a:r>
            <a:endParaRPr lang="de-DE" sz="2800" b="1" dirty="0"/>
          </a:p>
          <a:p>
            <a:endParaRPr lang="de-DE" sz="2800" b="1" i="1" dirty="0"/>
          </a:p>
          <a:p>
            <a:r>
              <a:rPr lang="de-DE" sz="2200" i="1" dirty="0" err="1"/>
              <a:t>cordula.katthagen@schule.hessen.de</a:t>
            </a:r>
            <a:endParaRPr lang="de-DE" sz="2200" i="1" dirty="0"/>
          </a:p>
        </p:txBody>
      </p:sp>
    </p:spTree>
    <p:extLst>
      <p:ext uri="{BB962C8B-B14F-4D97-AF65-F5344CB8AC3E}">
        <p14:creationId xmlns:p14="http://schemas.microsoft.com/office/powerpoint/2010/main" val="84500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26977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Vorstellung des Fördervereins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46DFB8-CB7A-A405-9B86-D47EFF3D2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462234"/>
            <a:ext cx="2160240" cy="299110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49EFCCA-FC90-667F-0386-CCE95D8C2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59" y="3462233"/>
            <a:ext cx="3988137" cy="2991103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029DCD2-642A-3389-CB59-BFF331FD9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1600" y="1805648"/>
            <a:ext cx="7776864" cy="1479336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endParaRPr lang="de-DE" dirty="0"/>
          </a:p>
          <a:p>
            <a:r>
              <a:rPr lang="de-DE" dirty="0"/>
              <a:t>Wir organisieren einen Stand am Weihnachtsmarkt und den Kuchenverkauf bei der Einschulung Ihrer Kinder.</a:t>
            </a:r>
          </a:p>
          <a:p>
            <a:r>
              <a:rPr lang="de-DE" dirty="0"/>
              <a:t>Wir fördern Projekte, Klassenfahrten, Autorenlesungen, den Limesplaner der 5. Klassen und noch vieles mehr.</a:t>
            </a:r>
          </a:p>
        </p:txBody>
      </p:sp>
    </p:spTree>
    <p:extLst>
      <p:ext uri="{BB962C8B-B14F-4D97-AF65-F5344CB8AC3E}">
        <p14:creationId xmlns:p14="http://schemas.microsoft.com/office/powerpoint/2010/main" val="1700877390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847</Words>
  <Application>Microsoft Macintosh PowerPoint</Application>
  <PresentationFormat>Bildschirmpräsentation (4:3)</PresentationFormat>
  <Paragraphs>214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6" baseType="lpstr">
      <vt:lpstr>Aptos</vt:lpstr>
      <vt:lpstr>Arial</vt:lpstr>
      <vt:lpstr>Arial Rounded MT Bold</vt:lpstr>
      <vt:lpstr>Calibri</vt:lpstr>
      <vt:lpstr>Georgia</vt:lpstr>
      <vt:lpstr>Symbol</vt:lpstr>
      <vt:lpstr>Trebuchet MS</vt:lpstr>
      <vt:lpstr>Wingdings</vt:lpstr>
      <vt:lpstr>Slipstream</vt:lpstr>
      <vt:lpstr>PowerPoint-Präsentation</vt:lpstr>
      <vt:lpstr>PowerPoint-Präsentation</vt:lpstr>
      <vt:lpstr>Vorstellungsrunde</vt:lpstr>
      <vt:lpstr>Vorstellung des Ganztags</vt:lpstr>
      <vt:lpstr>Vorstellung der Schulsozialarbeit</vt:lpstr>
      <vt:lpstr>Vorstellung des BFZ</vt:lpstr>
      <vt:lpstr>UBUS</vt:lpstr>
      <vt:lpstr>Vorstellung der BiBo</vt:lpstr>
      <vt:lpstr>Vorstellung des Fördervereins</vt:lpstr>
      <vt:lpstr>Vorstellung des Fördervereins</vt:lpstr>
      <vt:lpstr>Eltern machen Schule!</vt:lpstr>
      <vt:lpstr>Vorstellung des Schulelternbeirates</vt:lpstr>
      <vt:lpstr>Arbeit des Schulelternbeirates</vt:lpstr>
      <vt:lpstr>PowerPoint-Präsentation</vt:lpstr>
      <vt:lpstr>Wünsche der Schule für Ihre Kinder</vt:lpstr>
      <vt:lpstr>Zusammenarbeit</vt:lpstr>
      <vt:lpstr>Limesplaner</vt:lpstr>
      <vt:lpstr>Zusammenarbeit</vt:lpstr>
      <vt:lpstr>Selbstorganisation</vt:lpstr>
      <vt:lpstr>PowerPoint-Präsentation</vt:lpstr>
      <vt:lpstr>In den ersten Wochen:</vt:lpstr>
      <vt:lpstr>Probleme??? </vt:lpstr>
      <vt:lpstr>Musikunterricht</vt:lpstr>
      <vt:lpstr>Einführungswoche</vt:lpstr>
      <vt:lpstr>Sponsorenlauf</vt:lpstr>
      <vt:lpstr>Hinweise</vt:lpstr>
      <vt:lpstr>Vielen Dank für Ihre Aufmerksamkeit!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Informationsabend 5. Klasse</dc:title>
  <dc:creator>Swantje Dietrich</dc:creator>
  <cp:lastModifiedBy>Max Schilling</cp:lastModifiedBy>
  <cp:revision>96</cp:revision>
  <cp:lastPrinted>2022-08-24T11:03:07Z</cp:lastPrinted>
  <dcterms:created xsi:type="dcterms:W3CDTF">2014-09-22T13:20:17Z</dcterms:created>
  <dcterms:modified xsi:type="dcterms:W3CDTF">2024-07-10T15:55:31Z</dcterms:modified>
</cp:coreProperties>
</file>